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1"/>
  </p:notesMasterIdLst>
  <p:sldIdLst>
    <p:sldId id="256" r:id="rId6"/>
    <p:sldId id="333" r:id="rId7"/>
    <p:sldId id="353" r:id="rId8"/>
    <p:sldId id="342" r:id="rId9"/>
    <p:sldId id="336" r:id="rId10"/>
    <p:sldId id="335" r:id="rId11"/>
    <p:sldId id="363" r:id="rId12"/>
    <p:sldId id="334" r:id="rId13"/>
    <p:sldId id="355" r:id="rId14"/>
    <p:sldId id="354" r:id="rId15"/>
    <p:sldId id="260" r:id="rId16"/>
    <p:sldId id="262" r:id="rId17"/>
    <p:sldId id="264" r:id="rId18"/>
    <p:sldId id="265" r:id="rId19"/>
    <p:sldId id="266" r:id="rId20"/>
    <p:sldId id="267" r:id="rId21"/>
    <p:sldId id="268" r:id="rId22"/>
    <p:sldId id="263" r:id="rId23"/>
    <p:sldId id="269" r:id="rId24"/>
    <p:sldId id="286" r:id="rId25"/>
    <p:sldId id="287" r:id="rId26"/>
    <p:sldId id="288" r:id="rId27"/>
    <p:sldId id="289"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356" r:id="rId44"/>
    <p:sldId id="357" r:id="rId45"/>
    <p:sldId id="358" r:id="rId46"/>
    <p:sldId id="359" r:id="rId47"/>
    <p:sldId id="360" r:id="rId48"/>
    <p:sldId id="361" r:id="rId49"/>
    <p:sldId id="362" r:id="rId50"/>
    <p:sldId id="338" r:id="rId51"/>
    <p:sldId id="341" r:id="rId52"/>
    <p:sldId id="351" r:id="rId53"/>
    <p:sldId id="348" r:id="rId54"/>
    <p:sldId id="350" r:id="rId55"/>
    <p:sldId id="346" r:id="rId56"/>
    <p:sldId id="347" r:id="rId57"/>
    <p:sldId id="349" r:id="rId58"/>
    <p:sldId id="340" r:id="rId59"/>
    <p:sldId id="261" r:id="rId60"/>
  </p:sldIdLst>
  <p:sldSz cx="24387175" cy="13716000"/>
  <p:notesSz cx="6858000" cy="9144000"/>
  <p:defaultTextStyle>
    <a:defPPr>
      <a:defRPr lang="es-ES"/>
    </a:defPPr>
    <a:lvl1pPr marL="0" algn="l" defTabSz="914629" rtl="0" eaLnBrk="1" latinLnBrk="0" hangingPunct="1">
      <a:defRPr sz="3600" kern="1200">
        <a:solidFill>
          <a:schemeClr val="tx1"/>
        </a:solidFill>
        <a:latin typeface="+mn-lt"/>
        <a:ea typeface="+mn-ea"/>
        <a:cs typeface="+mn-cs"/>
      </a:defRPr>
    </a:lvl1pPr>
    <a:lvl2pPr marL="914629" algn="l" defTabSz="914629" rtl="0" eaLnBrk="1" latinLnBrk="0" hangingPunct="1">
      <a:defRPr sz="3600" kern="1200">
        <a:solidFill>
          <a:schemeClr val="tx1"/>
        </a:solidFill>
        <a:latin typeface="+mn-lt"/>
        <a:ea typeface="+mn-ea"/>
        <a:cs typeface="+mn-cs"/>
      </a:defRPr>
    </a:lvl2pPr>
    <a:lvl3pPr marL="1829257" algn="l" defTabSz="914629" rtl="0" eaLnBrk="1" latinLnBrk="0" hangingPunct="1">
      <a:defRPr sz="3600" kern="1200">
        <a:solidFill>
          <a:schemeClr val="tx1"/>
        </a:solidFill>
        <a:latin typeface="+mn-lt"/>
        <a:ea typeface="+mn-ea"/>
        <a:cs typeface="+mn-cs"/>
      </a:defRPr>
    </a:lvl3pPr>
    <a:lvl4pPr marL="2743886" algn="l" defTabSz="914629" rtl="0" eaLnBrk="1" latinLnBrk="0" hangingPunct="1">
      <a:defRPr sz="3600" kern="1200">
        <a:solidFill>
          <a:schemeClr val="tx1"/>
        </a:solidFill>
        <a:latin typeface="+mn-lt"/>
        <a:ea typeface="+mn-ea"/>
        <a:cs typeface="+mn-cs"/>
      </a:defRPr>
    </a:lvl4pPr>
    <a:lvl5pPr marL="3658514" algn="l" defTabSz="914629" rtl="0" eaLnBrk="1" latinLnBrk="0" hangingPunct="1">
      <a:defRPr sz="3600" kern="1200">
        <a:solidFill>
          <a:schemeClr val="tx1"/>
        </a:solidFill>
        <a:latin typeface="+mn-lt"/>
        <a:ea typeface="+mn-ea"/>
        <a:cs typeface="+mn-cs"/>
      </a:defRPr>
    </a:lvl5pPr>
    <a:lvl6pPr marL="4573143" algn="l" defTabSz="914629" rtl="0" eaLnBrk="1" latinLnBrk="0" hangingPunct="1">
      <a:defRPr sz="3600" kern="1200">
        <a:solidFill>
          <a:schemeClr val="tx1"/>
        </a:solidFill>
        <a:latin typeface="+mn-lt"/>
        <a:ea typeface="+mn-ea"/>
        <a:cs typeface="+mn-cs"/>
      </a:defRPr>
    </a:lvl6pPr>
    <a:lvl7pPr marL="5487772" algn="l" defTabSz="914629" rtl="0" eaLnBrk="1" latinLnBrk="0" hangingPunct="1">
      <a:defRPr sz="3600" kern="1200">
        <a:solidFill>
          <a:schemeClr val="tx1"/>
        </a:solidFill>
        <a:latin typeface="+mn-lt"/>
        <a:ea typeface="+mn-ea"/>
        <a:cs typeface="+mn-cs"/>
      </a:defRPr>
    </a:lvl7pPr>
    <a:lvl8pPr marL="6402400" algn="l" defTabSz="914629" rtl="0" eaLnBrk="1" latinLnBrk="0" hangingPunct="1">
      <a:defRPr sz="3600" kern="1200">
        <a:solidFill>
          <a:schemeClr val="tx1"/>
        </a:solidFill>
        <a:latin typeface="+mn-lt"/>
        <a:ea typeface="+mn-ea"/>
        <a:cs typeface="+mn-cs"/>
      </a:defRPr>
    </a:lvl8pPr>
    <a:lvl9pPr marL="7317029" algn="l" defTabSz="91462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p15:clr>
            <a:srgbClr val="A4A3A4"/>
          </p15:clr>
        </p15:guide>
        <p15:guide id="2" pos="768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dder, A. (Alex)" initials="LA(" lastIdx="2" clrIdx="0">
    <p:extLst>
      <p:ext uri="{19B8F6BF-5375-455C-9EA6-DF929625EA0E}">
        <p15:presenceInfo xmlns:p15="http://schemas.microsoft.com/office/powerpoint/2012/main" userId="S::a.lodder1@uu.nl::3593f292-adbf-40ee-91d9-b5d5deedba68" providerId="AD"/>
      </p:ext>
    </p:extLst>
  </p:cmAuthor>
  <p:cmAuthor id="2" name="fave@t-online.hu" initials="fa" lastIdx="3" clrIdx="1">
    <p:extLst>
      <p:ext uri="{19B8F6BF-5375-455C-9EA6-DF929625EA0E}">
        <p15:presenceInfo xmlns:p15="http://schemas.microsoft.com/office/powerpoint/2012/main" userId="S::fave_t-online.hu#ext#@ubarcelona.onmicrosoft.com::9878a5a5-87a8-4bf6-99fd-4058653c9959" providerId="AD"/>
      </p:ext>
    </p:extLst>
  </p:cmAuthor>
  <p:cmAuthor id="3" name="Vanessa Vigano" initials="VV" lastIdx="3" clrIdx="2">
    <p:extLst>
      <p:ext uri="{19B8F6BF-5375-455C-9EA6-DF929625EA0E}">
        <p15:presenceInfo xmlns:p15="http://schemas.microsoft.com/office/powerpoint/2012/main" userId="S::vanessa.vigano_umontpellier.fr#ext#@ubarcelona.onmicrosoft.com::e4ac4573-6118-4f14-9dbc-c7c92ad0e0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00FF"/>
    <a:srgbClr val="2259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Estil mitjà 2 - èmfasi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33" d="100"/>
          <a:sy n="33" d="100"/>
        </p:scale>
        <p:origin x="672" y="16"/>
      </p:cViewPr>
      <p:guideLst>
        <p:guide orient="horz" pos="4320"/>
        <p:guide pos="76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8AAD2D-A536-9F47-BC2A-C3CE7302CE89}" type="datetimeFigureOut">
              <a:rPr lang="es-ES" smtClean="0"/>
              <a:t>01/03/2021</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C1C1B7-F993-DF46-857A-6CAF4D8884C6}" type="slidenum">
              <a:rPr lang="es-ES" smtClean="0"/>
              <a:t>‹#›</a:t>
            </a:fld>
            <a:endParaRPr lang="es-ES"/>
          </a:p>
        </p:txBody>
      </p:sp>
    </p:spTree>
    <p:extLst>
      <p:ext uri="{BB962C8B-B14F-4D97-AF65-F5344CB8AC3E}">
        <p14:creationId xmlns:p14="http://schemas.microsoft.com/office/powerpoint/2010/main" val="452195396"/>
      </p:ext>
    </p:extLst>
  </p:cSld>
  <p:clrMap bg1="lt1" tx1="dk1" bg2="lt2" tx2="dk2" accent1="accent1" accent2="accent2" accent3="accent3" accent4="accent4" accent5="accent5" accent6="accent6" hlink="hlink" folHlink="folHlink"/>
  <p:notesStyle>
    <a:lvl1pPr marL="0" algn="l" defTabSz="914629" rtl="0" eaLnBrk="1" latinLnBrk="0" hangingPunct="1">
      <a:defRPr sz="2400" kern="1200">
        <a:solidFill>
          <a:schemeClr val="tx1"/>
        </a:solidFill>
        <a:latin typeface="+mn-lt"/>
        <a:ea typeface="+mn-ea"/>
        <a:cs typeface="+mn-cs"/>
      </a:defRPr>
    </a:lvl1pPr>
    <a:lvl2pPr marL="914629" algn="l" defTabSz="914629" rtl="0" eaLnBrk="1" latinLnBrk="0" hangingPunct="1">
      <a:defRPr sz="2400" kern="1200">
        <a:solidFill>
          <a:schemeClr val="tx1"/>
        </a:solidFill>
        <a:latin typeface="+mn-lt"/>
        <a:ea typeface="+mn-ea"/>
        <a:cs typeface="+mn-cs"/>
      </a:defRPr>
    </a:lvl2pPr>
    <a:lvl3pPr marL="1829257" algn="l" defTabSz="914629" rtl="0" eaLnBrk="1" latinLnBrk="0" hangingPunct="1">
      <a:defRPr sz="2400" kern="1200">
        <a:solidFill>
          <a:schemeClr val="tx1"/>
        </a:solidFill>
        <a:latin typeface="+mn-lt"/>
        <a:ea typeface="+mn-ea"/>
        <a:cs typeface="+mn-cs"/>
      </a:defRPr>
    </a:lvl3pPr>
    <a:lvl4pPr marL="2743886" algn="l" defTabSz="914629" rtl="0" eaLnBrk="1" latinLnBrk="0" hangingPunct="1">
      <a:defRPr sz="2400" kern="1200">
        <a:solidFill>
          <a:schemeClr val="tx1"/>
        </a:solidFill>
        <a:latin typeface="+mn-lt"/>
        <a:ea typeface="+mn-ea"/>
        <a:cs typeface="+mn-cs"/>
      </a:defRPr>
    </a:lvl4pPr>
    <a:lvl5pPr marL="3658514" algn="l" defTabSz="914629" rtl="0" eaLnBrk="1" latinLnBrk="0" hangingPunct="1">
      <a:defRPr sz="2400" kern="1200">
        <a:solidFill>
          <a:schemeClr val="tx1"/>
        </a:solidFill>
        <a:latin typeface="+mn-lt"/>
        <a:ea typeface="+mn-ea"/>
        <a:cs typeface="+mn-cs"/>
      </a:defRPr>
    </a:lvl5pPr>
    <a:lvl6pPr marL="4573143" algn="l" defTabSz="914629" rtl="0" eaLnBrk="1" latinLnBrk="0" hangingPunct="1">
      <a:defRPr sz="2400" kern="1200">
        <a:solidFill>
          <a:schemeClr val="tx1"/>
        </a:solidFill>
        <a:latin typeface="+mn-lt"/>
        <a:ea typeface="+mn-ea"/>
        <a:cs typeface="+mn-cs"/>
      </a:defRPr>
    </a:lvl6pPr>
    <a:lvl7pPr marL="5487772" algn="l" defTabSz="914629" rtl="0" eaLnBrk="1" latinLnBrk="0" hangingPunct="1">
      <a:defRPr sz="2400" kern="1200">
        <a:solidFill>
          <a:schemeClr val="tx1"/>
        </a:solidFill>
        <a:latin typeface="+mn-lt"/>
        <a:ea typeface="+mn-ea"/>
        <a:cs typeface="+mn-cs"/>
      </a:defRPr>
    </a:lvl7pPr>
    <a:lvl8pPr marL="6402400" algn="l" defTabSz="914629" rtl="0" eaLnBrk="1" latinLnBrk="0" hangingPunct="1">
      <a:defRPr sz="2400" kern="1200">
        <a:solidFill>
          <a:schemeClr val="tx1"/>
        </a:solidFill>
        <a:latin typeface="+mn-lt"/>
        <a:ea typeface="+mn-ea"/>
        <a:cs typeface="+mn-cs"/>
      </a:defRPr>
    </a:lvl8pPr>
    <a:lvl9pPr marL="7317029" algn="l" defTabSz="91462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3C1C1B7-F993-DF46-857A-6CAF4D8884C6}" type="slidenum">
              <a:rPr lang="es-ES" smtClean="0"/>
              <a:t>1</a:t>
            </a:fld>
            <a:endParaRPr lang="es-ES"/>
          </a:p>
        </p:txBody>
      </p:sp>
    </p:spTree>
    <p:extLst>
      <p:ext uri="{BB962C8B-B14F-4D97-AF65-F5344CB8AC3E}">
        <p14:creationId xmlns:p14="http://schemas.microsoft.com/office/powerpoint/2010/main" val="253918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89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89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kern="1200">
                <a:solidFill>
                  <a:schemeClr val="tx1"/>
                </a:solidFill>
                <a:effectLst/>
                <a:latin typeface="+mn-lt"/>
                <a:ea typeface="+mn-ea"/>
                <a:cs typeface="+mn-cs"/>
              </a:rPr>
              <a:t>Pitch2Peer is a review tool that allows students to learn from each other’s work and feedback. Following an assignment, such as a presentation or personal research or a review of literature, students submit their ‘pitches’ to Pitch2Peer. The program supports different types of ‘pitches’, such as videos, photos, posters, slideshows, animations and (blog) texts. It is also possible to embed external media, such as YouTube or Prezi-presentations. The students can then be asked to reflect on their own work, as well as review (anonymously if necessary) one or more of their peer’s pitches. You can ask them to reflect or review with specific criteria and/or questions in mind. Also, the students can be motivated by using ‘likes’ and ‘medals’ to reward the best pitches. As an instructor you can of course also give feedback yourself.</a:t>
            </a:r>
            <a:endParaRPr lang="nl-NL"/>
          </a:p>
        </p:txBody>
      </p:sp>
      <p:sp>
        <p:nvSpPr>
          <p:cNvPr id="4" name="Slide Number Placeholder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026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In the </a:t>
            </a:r>
            <a:r>
              <a:rPr lang="fr-FR" err="1"/>
              <a:t>Sustainability</a:t>
            </a:r>
            <a:r>
              <a:rPr lang="fr-FR"/>
              <a:t> Module, </a:t>
            </a:r>
            <a:r>
              <a:rPr lang="fr-FR" err="1"/>
              <a:t>we</a:t>
            </a:r>
            <a:r>
              <a:rPr lang="fr-FR"/>
              <a:t> envisage </a:t>
            </a:r>
            <a:r>
              <a:rPr lang="fr-FR" err="1"/>
              <a:t>different</a:t>
            </a:r>
            <a:r>
              <a:rPr lang="fr-FR"/>
              <a:t> types of </a:t>
            </a:r>
            <a:r>
              <a:rPr lang="fr-FR" err="1"/>
              <a:t>assessments</a:t>
            </a:r>
            <a:r>
              <a:rPr lang="fr-FR"/>
              <a:t> </a:t>
            </a:r>
            <a:r>
              <a:rPr lang="fr-FR" err="1"/>
              <a:t>which</a:t>
            </a:r>
            <a:r>
              <a:rPr lang="fr-FR"/>
              <a:t> </a:t>
            </a:r>
            <a:r>
              <a:rPr lang="fr-FR" err="1"/>
              <a:t>could</a:t>
            </a:r>
            <a:r>
              <a:rPr lang="fr-FR"/>
              <a:t> fit for the use of </a:t>
            </a:r>
            <a:r>
              <a:rPr lang="fr-FR" err="1"/>
              <a:t>this</a:t>
            </a:r>
            <a:r>
              <a:rPr lang="fr-FR"/>
              <a:t> </a:t>
            </a:r>
            <a:r>
              <a:rPr lang="fr-FR" err="1"/>
              <a:t>tool</a:t>
            </a:r>
            <a:r>
              <a:rPr lang="fr-FR"/>
              <a:t>: </a:t>
            </a:r>
          </a:p>
          <a:p>
            <a:pPr marL="342900" indent="-342900">
              <a:buFontTx/>
              <a:buChar char="-"/>
            </a:pPr>
            <a:r>
              <a:rPr lang="en-US"/>
              <a:t>Presentation (group): present and advocate for your position developed in paper 2 in a negotiation simulation exercise </a:t>
            </a:r>
          </a:p>
          <a:p>
            <a:pPr marL="342900" indent="-342900">
              <a:buFontTx/>
              <a:buChar char="-"/>
            </a:pPr>
            <a:r>
              <a:rPr lang="en-US"/>
              <a:t>Reflection video (individual): generate a 'vlog' where students present a solution that can contribute to a better world</a:t>
            </a:r>
          </a:p>
          <a:p>
            <a:pPr marL="342900" indent="-342900">
              <a:buFontTx/>
              <a:buChar char="-"/>
            </a:pPr>
            <a:r>
              <a:rPr lang="en-US"/>
              <a:t>Theoretical debate (individual): based on the required readings for each lecture, students present and discuss the main arguments of the literature</a:t>
            </a:r>
            <a:endParaRPr lang="nl-NL"/>
          </a:p>
        </p:txBody>
      </p:sp>
      <p:sp>
        <p:nvSpPr>
          <p:cNvPr id="4" name="Slide Number Placeholder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86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8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89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326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191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35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4435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5"/>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36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194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29" rtl="0" eaLnBrk="1" fontAlgn="auto" latinLnBrk="0" hangingPunct="1">
              <a:lnSpc>
                <a:spcPct val="100000"/>
              </a:lnSpc>
              <a:spcBef>
                <a:spcPts val="0"/>
              </a:spcBef>
              <a:spcAft>
                <a:spcPts val="0"/>
              </a:spcAft>
              <a:buClrTx/>
              <a:buSzTx/>
              <a:buFontTx/>
              <a:buNone/>
              <a:tabLst/>
              <a:defRPr/>
            </a:pPr>
            <a:endParaRPr lang="en-US"/>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2</a:t>
            </a:fld>
            <a:endParaRPr lang="es-ES"/>
          </a:p>
        </p:txBody>
      </p:sp>
    </p:spTree>
    <p:extLst>
      <p:ext uri="{BB962C8B-B14F-4D97-AF65-F5344CB8AC3E}">
        <p14:creationId xmlns:p14="http://schemas.microsoft.com/office/powerpoint/2010/main" val="114294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14629" rtl="0" eaLnBrk="1" fontAlgn="auto" latinLnBrk="0" hangingPunct="1">
              <a:lnSpc>
                <a:spcPct val="100000"/>
              </a:lnSpc>
              <a:spcBef>
                <a:spcPts val="0"/>
              </a:spcBef>
              <a:spcAft>
                <a:spcPts val="0"/>
              </a:spcAft>
              <a:buClrTx/>
              <a:buSzTx/>
              <a:buFontTx/>
              <a:buNone/>
              <a:tabLst/>
              <a:defRPr/>
            </a:pPr>
            <a:fld id="{D3C1C1B7-F993-DF46-857A-6CAF4D8884C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629"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189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 THAT WE WOULD LIKE TO RECORD THIS PART FOR SHARING WITH OTHER CHARM-EU MEMBERS*</a:t>
            </a:r>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46</a:t>
            </a:fld>
            <a:endParaRPr lang="es-ES"/>
          </a:p>
        </p:txBody>
      </p:sp>
    </p:spTree>
    <p:extLst>
      <p:ext uri="{BB962C8B-B14F-4D97-AF65-F5344CB8AC3E}">
        <p14:creationId xmlns:p14="http://schemas.microsoft.com/office/powerpoint/2010/main" val="2769597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Alex briefly explains the core requirements and explains that we don’t want participants to worry much about this but instead involve us as soon as possible so they can focus on module design.</a:t>
            </a:r>
            <a:endParaRPr lang="nl-NL" b="0"/>
          </a:p>
          <a:p>
            <a:pPr marL="571500" indent="-571500" algn="l">
              <a:buFont typeface="Arial" panose="020B0604020202020204" pitchFamily="34" charset="0"/>
              <a:buChar char="•"/>
            </a:pPr>
            <a:endParaRPr lang="en-US" b="0"/>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47</a:t>
            </a:fld>
            <a:endParaRPr lang="es-ES"/>
          </a:p>
        </p:txBody>
      </p:sp>
    </p:spTree>
    <p:extLst>
      <p:ext uri="{BB962C8B-B14F-4D97-AF65-F5344CB8AC3E}">
        <p14:creationId xmlns:p14="http://schemas.microsoft.com/office/powerpoint/2010/main" val="4140981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48</a:t>
            </a:fld>
            <a:endParaRPr lang="es-ES"/>
          </a:p>
        </p:txBody>
      </p:sp>
    </p:spTree>
    <p:extLst>
      <p:ext uri="{BB962C8B-B14F-4D97-AF65-F5344CB8AC3E}">
        <p14:creationId xmlns:p14="http://schemas.microsoft.com/office/powerpoint/2010/main" val="713122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49</a:t>
            </a:fld>
            <a:endParaRPr lang="es-ES"/>
          </a:p>
        </p:txBody>
      </p:sp>
    </p:spTree>
    <p:extLst>
      <p:ext uri="{BB962C8B-B14F-4D97-AF65-F5344CB8AC3E}">
        <p14:creationId xmlns:p14="http://schemas.microsoft.com/office/powerpoint/2010/main" val="2346881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50</a:t>
            </a:fld>
            <a:endParaRPr lang="es-ES"/>
          </a:p>
        </p:txBody>
      </p:sp>
    </p:spTree>
    <p:extLst>
      <p:ext uri="{BB962C8B-B14F-4D97-AF65-F5344CB8AC3E}">
        <p14:creationId xmlns:p14="http://schemas.microsoft.com/office/powerpoint/2010/main" val="3728423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51</a:t>
            </a:fld>
            <a:endParaRPr lang="es-ES"/>
          </a:p>
        </p:txBody>
      </p:sp>
    </p:spTree>
    <p:extLst>
      <p:ext uri="{BB962C8B-B14F-4D97-AF65-F5344CB8AC3E}">
        <p14:creationId xmlns:p14="http://schemas.microsoft.com/office/powerpoint/2010/main" val="2420404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52</a:t>
            </a:fld>
            <a:endParaRPr lang="es-ES"/>
          </a:p>
        </p:txBody>
      </p:sp>
    </p:spTree>
    <p:extLst>
      <p:ext uri="{BB962C8B-B14F-4D97-AF65-F5344CB8AC3E}">
        <p14:creationId xmlns:p14="http://schemas.microsoft.com/office/powerpoint/2010/main" val="3241600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@Ágnes this seems like a great outline to me. Maybe finish is with info on who to contact with questions when in doubt? We could also include that in the e-mail / documents we will send to the participants after the workshop is finished.</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53</a:t>
            </a:fld>
            <a:endParaRPr lang="es-ES"/>
          </a:p>
        </p:txBody>
      </p:sp>
    </p:spTree>
    <p:extLst>
      <p:ext uri="{BB962C8B-B14F-4D97-AF65-F5344CB8AC3E}">
        <p14:creationId xmlns:p14="http://schemas.microsoft.com/office/powerpoint/2010/main" val="2831978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Closing – Thank everyone and inform them about the possibility to apply for a 30 min consultation with an expert on TEL. (If time allows  it, any last questions / comments?)</a:t>
            </a:r>
            <a:endParaRPr lang="nl-NL"/>
          </a:p>
          <a:p>
            <a:endParaRPr lang="nl-NL"/>
          </a:p>
          <a:p>
            <a:r>
              <a:rPr lang="en-US"/>
              <a:t>Inform them that they’ll receive a follow-up / recap with all the information through e-mail.</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54</a:t>
            </a:fld>
            <a:endParaRPr lang="es-ES"/>
          </a:p>
        </p:txBody>
      </p:sp>
    </p:spTree>
    <p:extLst>
      <p:ext uri="{BB962C8B-B14F-4D97-AF65-F5344CB8AC3E}">
        <p14:creationId xmlns:p14="http://schemas.microsoft.com/office/powerpoint/2010/main" val="78518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schedule – inform that it’s an interactive workshop and that people can raise virtual hands to interrupt / ask questions. Inform that we plan on recording the last half of the workshop for sharing within CHARM-EU. Schedule point 4.</a:t>
            </a:r>
            <a:endParaRPr lang="nl-NL" dirty="0"/>
          </a:p>
        </p:txBody>
      </p:sp>
      <p:sp>
        <p:nvSpPr>
          <p:cNvPr id="4" name="Slide Number Placeholder 3"/>
          <p:cNvSpPr>
            <a:spLocks noGrp="1"/>
          </p:cNvSpPr>
          <p:nvPr>
            <p:ph type="sldNum" sz="quarter" idx="5"/>
          </p:nvPr>
        </p:nvSpPr>
        <p:spPr/>
        <p:txBody>
          <a:bodyPr/>
          <a:lstStyle/>
          <a:p>
            <a:fld id="{D3C1C1B7-F993-DF46-857A-6CAF4D8884C6}" type="slidenum">
              <a:rPr lang="es-ES" smtClean="0"/>
              <a:t>3</a:t>
            </a:fld>
            <a:endParaRPr lang="es-ES"/>
          </a:p>
        </p:txBody>
      </p:sp>
    </p:spTree>
    <p:extLst>
      <p:ext uri="{BB962C8B-B14F-4D97-AF65-F5344CB8AC3E}">
        <p14:creationId xmlns:p14="http://schemas.microsoft.com/office/powerpoint/2010/main" val="1094639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4</a:t>
            </a:fld>
            <a:endParaRPr lang="es-ES"/>
          </a:p>
        </p:txBody>
      </p:sp>
    </p:spTree>
    <p:extLst>
      <p:ext uri="{BB962C8B-B14F-4D97-AF65-F5344CB8AC3E}">
        <p14:creationId xmlns:p14="http://schemas.microsoft.com/office/powerpoint/2010/main" val="338509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Vanessa introduces – Alex meanwhile puts together the break-out rooms.</a:t>
            </a:r>
            <a:endParaRPr lang="en-US" dirty="0"/>
          </a:p>
          <a:p>
            <a:endParaRPr lang="nl-NL" dirty="0"/>
          </a:p>
          <a:p>
            <a:r>
              <a:rPr lang="nl-NL" dirty="0" err="1"/>
              <a:t>Questions</a:t>
            </a:r>
            <a:r>
              <a:rPr lang="nl-NL" dirty="0"/>
              <a:t> </a:t>
            </a:r>
            <a:r>
              <a:rPr lang="nl-NL" dirty="0" err="1"/>
              <a:t>to</a:t>
            </a:r>
            <a:r>
              <a:rPr lang="nl-NL" dirty="0"/>
              <a:t> </a:t>
            </a:r>
            <a:r>
              <a:rPr lang="nl-NL" dirty="0" err="1"/>
              <a:t>ask</a:t>
            </a:r>
            <a:r>
              <a:rPr lang="nl-NL" dirty="0"/>
              <a:t> as facilitators </a:t>
            </a:r>
            <a:r>
              <a:rPr lang="nl-NL" dirty="0" err="1"/>
              <a:t>during</a:t>
            </a:r>
            <a:r>
              <a:rPr lang="nl-NL" dirty="0"/>
              <a:t> </a:t>
            </a:r>
            <a:r>
              <a:rPr lang="nl-NL" dirty="0" err="1"/>
              <a:t>the</a:t>
            </a:r>
            <a:r>
              <a:rPr lang="nl-NL" dirty="0"/>
              <a:t> </a:t>
            </a:r>
            <a:r>
              <a:rPr lang="nl-NL" dirty="0" err="1"/>
              <a:t>creation</a:t>
            </a:r>
            <a:r>
              <a:rPr lang="nl-NL" dirty="0"/>
              <a:t> of </a:t>
            </a:r>
            <a:r>
              <a:rPr lang="nl-NL" dirty="0" err="1"/>
              <a:t>the</a:t>
            </a:r>
            <a:r>
              <a:rPr lang="nl-NL" dirty="0"/>
              <a:t> SWOT:</a:t>
            </a:r>
          </a:p>
          <a:p>
            <a:pPr marL="571500" indent="-571500" algn="l">
              <a:buFont typeface="Arial" panose="020B0604020202020204" pitchFamily="34" charset="0"/>
              <a:buChar char="•"/>
            </a:pPr>
            <a:r>
              <a:rPr lang="hu-HU" b="1" dirty="0">
                <a:solidFill>
                  <a:srgbClr val="0000FF"/>
                </a:solidFill>
              </a:rPr>
              <a:t>Have you involved your students’s needs,  perspectives when choosing, using using a technology for your class? </a:t>
            </a:r>
          </a:p>
          <a:p>
            <a:pPr marL="571500" indent="-571500" algn="l">
              <a:buFont typeface="Arial" panose="020B0604020202020204" pitchFamily="34" charset="0"/>
              <a:buChar char="•"/>
            </a:pPr>
            <a:r>
              <a:rPr lang="hu-HU" b="1" dirty="0">
                <a:solidFill>
                  <a:srgbClr val="0000FF"/>
                </a:solidFill>
              </a:rPr>
              <a:t>How you can ensure student-centred approach and user-frienliness in choosing/using technology?</a:t>
            </a:r>
          </a:p>
          <a:p>
            <a:pPr marL="571500" indent="-571500" algn="l">
              <a:buFont typeface="Arial" panose="020B0604020202020204" pitchFamily="34" charset="0"/>
              <a:buChar char="•"/>
            </a:pPr>
            <a:r>
              <a:rPr lang="hu-HU" b="1" dirty="0">
                <a:solidFill>
                  <a:srgbClr val="0000FF"/>
                </a:solidFill>
              </a:rPr>
              <a:t>How you consider aims, objectives and learning outcomes regarding choosing, using your technology?</a:t>
            </a:r>
          </a:p>
          <a:p>
            <a:endParaRPr lang="nl-NL" dirty="0"/>
          </a:p>
        </p:txBody>
      </p:sp>
      <p:sp>
        <p:nvSpPr>
          <p:cNvPr id="4" name="Slide Number Placeholder 3"/>
          <p:cNvSpPr>
            <a:spLocks noGrp="1"/>
          </p:cNvSpPr>
          <p:nvPr>
            <p:ph type="sldNum" sz="quarter" idx="5"/>
          </p:nvPr>
        </p:nvSpPr>
        <p:spPr/>
        <p:txBody>
          <a:bodyPr/>
          <a:lstStyle/>
          <a:p>
            <a:fld id="{D3C1C1B7-F993-DF46-857A-6CAF4D8884C6}" type="slidenum">
              <a:rPr lang="es-ES" smtClean="0"/>
              <a:t>5</a:t>
            </a:fld>
            <a:endParaRPr lang="es-ES"/>
          </a:p>
        </p:txBody>
      </p:sp>
    </p:spTree>
    <p:extLst>
      <p:ext uri="{BB962C8B-B14F-4D97-AF65-F5344CB8AC3E}">
        <p14:creationId xmlns:p14="http://schemas.microsoft.com/office/powerpoint/2010/main" val="47871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29" rtl="0" eaLnBrk="1" fontAlgn="auto" latinLnBrk="0" hangingPunct="1">
              <a:lnSpc>
                <a:spcPct val="100000"/>
              </a:lnSpc>
              <a:spcBef>
                <a:spcPts val="0"/>
              </a:spcBef>
              <a:spcAft>
                <a:spcPts val="0"/>
              </a:spcAft>
              <a:buClrTx/>
              <a:buSzTx/>
              <a:buFontTx/>
              <a:buNone/>
              <a:tabLst/>
              <a:defRPr/>
            </a:pPr>
            <a:r>
              <a:rPr lang="en-US"/>
              <a:t>[Alex shares screen of the SWOT analyses and recaps with facilitators and participants]</a:t>
            </a:r>
          </a:p>
          <a:p>
            <a:endParaRPr lang="nl-NL"/>
          </a:p>
        </p:txBody>
      </p:sp>
      <p:sp>
        <p:nvSpPr>
          <p:cNvPr id="4" name="Slide Number Placeholder 3"/>
          <p:cNvSpPr>
            <a:spLocks noGrp="1"/>
          </p:cNvSpPr>
          <p:nvPr>
            <p:ph type="sldNum" sz="quarter" idx="5"/>
          </p:nvPr>
        </p:nvSpPr>
        <p:spPr/>
        <p:txBody>
          <a:bodyPr/>
          <a:lstStyle/>
          <a:p>
            <a:fld id="{D3C1C1B7-F993-DF46-857A-6CAF4D8884C6}" type="slidenum">
              <a:rPr lang="es-ES" smtClean="0"/>
              <a:t>6</a:t>
            </a:fld>
            <a:endParaRPr lang="es-ES"/>
          </a:p>
        </p:txBody>
      </p:sp>
    </p:spTree>
    <p:extLst>
      <p:ext uri="{BB962C8B-B14F-4D97-AF65-F5344CB8AC3E}">
        <p14:creationId xmlns:p14="http://schemas.microsoft.com/office/powerpoint/2010/main" val="3615663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29" rtl="0" eaLnBrk="1" fontAlgn="auto" latinLnBrk="0" hangingPunct="1">
              <a:lnSpc>
                <a:spcPct val="100000"/>
              </a:lnSpc>
              <a:spcBef>
                <a:spcPts val="0"/>
              </a:spcBef>
              <a:spcAft>
                <a:spcPts val="0"/>
              </a:spcAft>
              <a:buClrTx/>
              <a:buSzTx/>
              <a:buFontTx/>
              <a:buNone/>
              <a:tabLst/>
              <a:defRPr/>
            </a:pPr>
            <a:r>
              <a:rPr lang="en-US" dirty="0"/>
              <a:t>Introduction by Daniel </a:t>
            </a:r>
          </a:p>
          <a:p>
            <a:endParaRPr lang="nl-NL" dirty="0"/>
          </a:p>
        </p:txBody>
      </p:sp>
      <p:sp>
        <p:nvSpPr>
          <p:cNvPr id="4" name="Slide Number Placeholder 3"/>
          <p:cNvSpPr>
            <a:spLocks noGrp="1"/>
          </p:cNvSpPr>
          <p:nvPr>
            <p:ph type="sldNum" sz="quarter" idx="5"/>
          </p:nvPr>
        </p:nvSpPr>
        <p:spPr/>
        <p:txBody>
          <a:bodyPr/>
          <a:lstStyle/>
          <a:p>
            <a:fld id="{D3C1C1B7-F993-DF46-857A-6CAF4D8884C6}" type="slidenum">
              <a:rPr lang="es-ES" smtClean="0"/>
              <a:t>7</a:t>
            </a:fld>
            <a:endParaRPr lang="es-ES"/>
          </a:p>
        </p:txBody>
      </p:sp>
    </p:spTree>
    <p:extLst>
      <p:ext uri="{BB962C8B-B14F-4D97-AF65-F5344CB8AC3E}">
        <p14:creationId xmlns:p14="http://schemas.microsoft.com/office/powerpoint/2010/main" val="265884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1" dirty="0"/>
          </a:p>
        </p:txBody>
      </p:sp>
      <p:sp>
        <p:nvSpPr>
          <p:cNvPr id="4" name="Slide Number Placeholder 3"/>
          <p:cNvSpPr>
            <a:spLocks noGrp="1"/>
          </p:cNvSpPr>
          <p:nvPr>
            <p:ph type="sldNum" sz="quarter" idx="5"/>
          </p:nvPr>
        </p:nvSpPr>
        <p:spPr/>
        <p:txBody>
          <a:bodyPr/>
          <a:lstStyle/>
          <a:p>
            <a:fld id="{D3C1C1B7-F993-DF46-857A-6CAF4D8884C6}" type="slidenum">
              <a:rPr lang="es-ES" smtClean="0"/>
              <a:t>8</a:t>
            </a:fld>
            <a:endParaRPr lang="es-ES"/>
          </a:p>
        </p:txBody>
      </p:sp>
    </p:spTree>
    <p:extLst>
      <p:ext uri="{BB962C8B-B14F-4D97-AF65-F5344CB8AC3E}">
        <p14:creationId xmlns:p14="http://schemas.microsoft.com/office/powerpoint/2010/main" val="57008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dirty="0"/>
              <a:t>*Start recording here*</a:t>
            </a:r>
          </a:p>
          <a:p>
            <a:pPr algn="l"/>
            <a:endParaRPr lang="en-US" b="1" dirty="0"/>
          </a:p>
          <a:p>
            <a:pPr algn="l"/>
            <a:r>
              <a:rPr lang="en-US" b="1" dirty="0"/>
              <a:t>What needs to be done:</a:t>
            </a:r>
          </a:p>
          <a:p>
            <a:pPr marL="571500" indent="-571500" algn="l">
              <a:buFontTx/>
              <a:buChar char="-"/>
            </a:pPr>
            <a:r>
              <a:rPr lang="en-US" dirty="0"/>
              <a:t>Prepare a brainstorm tool (Miro) and a couple of templates that can be used to create the SWOT analyses </a:t>
            </a:r>
            <a:r>
              <a:rPr lang="en-US" b="1" dirty="0"/>
              <a:t>(Vanessa?)</a:t>
            </a:r>
          </a:p>
          <a:p>
            <a:pPr marL="571500" indent="-571500" algn="l">
              <a:buFontTx/>
              <a:buChar char="-"/>
            </a:pPr>
            <a:r>
              <a:rPr lang="en-US" dirty="0"/>
              <a:t>Based on the number of attendees decide how many break-out groups we create </a:t>
            </a:r>
            <a:r>
              <a:rPr lang="en-US" b="1" dirty="0"/>
              <a:t>(Decide 1</a:t>
            </a:r>
            <a:r>
              <a:rPr lang="en-US" b="1" baseline="30000" dirty="0"/>
              <a:t>st</a:t>
            </a:r>
            <a:r>
              <a:rPr lang="en-US" b="1" dirty="0"/>
              <a:t> of February)</a:t>
            </a:r>
            <a:endParaRPr lang="en-US" dirty="0"/>
          </a:p>
          <a:p>
            <a:endParaRPr lang="nl-NL" dirty="0"/>
          </a:p>
          <a:p>
            <a:r>
              <a:rPr lang="nl-NL" dirty="0" err="1"/>
              <a:t>Questions</a:t>
            </a:r>
            <a:r>
              <a:rPr lang="nl-NL" dirty="0"/>
              <a:t> </a:t>
            </a:r>
            <a:r>
              <a:rPr lang="nl-NL" dirty="0" err="1"/>
              <a:t>to</a:t>
            </a:r>
            <a:r>
              <a:rPr lang="nl-NL" dirty="0"/>
              <a:t> </a:t>
            </a:r>
            <a:r>
              <a:rPr lang="nl-NL" dirty="0" err="1"/>
              <a:t>ask</a:t>
            </a:r>
            <a:r>
              <a:rPr lang="nl-NL" dirty="0"/>
              <a:t> as facilitators </a:t>
            </a:r>
            <a:r>
              <a:rPr lang="nl-NL" dirty="0" err="1"/>
              <a:t>during</a:t>
            </a:r>
            <a:r>
              <a:rPr lang="nl-NL" dirty="0"/>
              <a:t> </a:t>
            </a:r>
            <a:r>
              <a:rPr lang="nl-NL" dirty="0" err="1"/>
              <a:t>the</a:t>
            </a:r>
            <a:r>
              <a:rPr lang="nl-NL" dirty="0"/>
              <a:t> </a:t>
            </a:r>
            <a:r>
              <a:rPr lang="nl-NL" dirty="0" err="1"/>
              <a:t>creation</a:t>
            </a:r>
            <a:r>
              <a:rPr lang="nl-NL" dirty="0"/>
              <a:t> of </a:t>
            </a:r>
            <a:r>
              <a:rPr lang="nl-NL" dirty="0" err="1"/>
              <a:t>the</a:t>
            </a:r>
            <a:r>
              <a:rPr lang="nl-NL" dirty="0"/>
              <a:t> SWOT:</a:t>
            </a:r>
          </a:p>
          <a:p>
            <a:pPr marL="571500" indent="-571500" algn="l">
              <a:buFont typeface="Arial" panose="020B0604020202020204" pitchFamily="34" charset="0"/>
              <a:buChar char="•"/>
            </a:pPr>
            <a:r>
              <a:rPr lang="hu-HU" b="1" dirty="0">
                <a:solidFill>
                  <a:srgbClr val="0000FF"/>
                </a:solidFill>
              </a:rPr>
              <a:t>Have you involved your students’s needs,  perspectives when choosing, using using a technology for your class? </a:t>
            </a:r>
          </a:p>
          <a:p>
            <a:pPr marL="571500" indent="-571500" algn="l">
              <a:buFont typeface="Arial" panose="020B0604020202020204" pitchFamily="34" charset="0"/>
              <a:buChar char="•"/>
            </a:pPr>
            <a:r>
              <a:rPr lang="hu-HU" b="1" dirty="0">
                <a:solidFill>
                  <a:srgbClr val="0000FF"/>
                </a:solidFill>
              </a:rPr>
              <a:t>How you can ensure student-centred approach and user-frienliness in choosing/using technology?</a:t>
            </a:r>
          </a:p>
          <a:p>
            <a:pPr marL="571500" indent="-571500" algn="l">
              <a:buFont typeface="Arial" panose="020B0604020202020204" pitchFamily="34" charset="0"/>
              <a:buChar char="•"/>
            </a:pPr>
            <a:r>
              <a:rPr lang="hu-HU" b="1" dirty="0">
                <a:solidFill>
                  <a:srgbClr val="0000FF"/>
                </a:solidFill>
              </a:rPr>
              <a:t>How you consider aims, objectives and learning outcomes regarding choosing, using your technology?</a:t>
            </a:r>
          </a:p>
          <a:p>
            <a:endParaRPr lang="nl-NL" dirty="0"/>
          </a:p>
        </p:txBody>
      </p:sp>
      <p:sp>
        <p:nvSpPr>
          <p:cNvPr id="4" name="Slide Number Placeholder 3"/>
          <p:cNvSpPr>
            <a:spLocks noGrp="1"/>
          </p:cNvSpPr>
          <p:nvPr>
            <p:ph type="sldNum" sz="quarter" idx="5"/>
          </p:nvPr>
        </p:nvSpPr>
        <p:spPr/>
        <p:txBody>
          <a:bodyPr/>
          <a:lstStyle/>
          <a:p>
            <a:fld id="{D3C1C1B7-F993-DF46-857A-6CAF4D8884C6}" type="slidenum">
              <a:rPr lang="es-ES" smtClean="0"/>
              <a:t>9</a:t>
            </a:fld>
            <a:endParaRPr lang="es-ES"/>
          </a:p>
        </p:txBody>
      </p:sp>
    </p:spTree>
    <p:extLst>
      <p:ext uri="{BB962C8B-B14F-4D97-AF65-F5344CB8AC3E}">
        <p14:creationId xmlns:p14="http://schemas.microsoft.com/office/powerpoint/2010/main" val="279261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829040" y="4260853"/>
            <a:ext cx="20729098" cy="2940050"/>
          </a:xfrm>
        </p:spPr>
        <p:txBody>
          <a:bodyPr/>
          <a:lstStyle/>
          <a:p>
            <a:r>
              <a:rPr lang="es-ES_tradnl"/>
              <a:t>Clic para editar título</a:t>
            </a:r>
            <a:endParaRPr lang="es-ES"/>
          </a:p>
        </p:txBody>
      </p:sp>
      <p:sp>
        <p:nvSpPr>
          <p:cNvPr id="3" name="Subtítulo 2"/>
          <p:cNvSpPr>
            <a:spLocks noGrp="1"/>
          </p:cNvSpPr>
          <p:nvPr>
            <p:ph type="subTitle" idx="1"/>
          </p:nvPr>
        </p:nvSpPr>
        <p:spPr>
          <a:xfrm>
            <a:off x="3658077" y="7772400"/>
            <a:ext cx="17071024" cy="3505200"/>
          </a:xfrm>
        </p:spPr>
        <p:txBody>
          <a:bodyPr/>
          <a:lstStyle>
            <a:lvl1pPr marL="0" indent="0" algn="ctr">
              <a:buNone/>
              <a:defRPr>
                <a:solidFill>
                  <a:schemeClr val="tx1">
                    <a:tint val="75000"/>
                  </a:schemeClr>
                </a:solidFill>
              </a:defRPr>
            </a:lvl1pPr>
            <a:lvl2pPr marL="914629" indent="0" algn="ctr">
              <a:buNone/>
              <a:defRPr>
                <a:solidFill>
                  <a:schemeClr val="tx1">
                    <a:tint val="75000"/>
                  </a:schemeClr>
                </a:solidFill>
              </a:defRPr>
            </a:lvl2pPr>
            <a:lvl3pPr marL="1829257" indent="0" algn="ctr">
              <a:buNone/>
              <a:defRPr>
                <a:solidFill>
                  <a:schemeClr val="tx1">
                    <a:tint val="75000"/>
                  </a:schemeClr>
                </a:solidFill>
              </a:defRPr>
            </a:lvl3pPr>
            <a:lvl4pPr marL="2743886" indent="0" algn="ctr">
              <a:buNone/>
              <a:defRPr>
                <a:solidFill>
                  <a:schemeClr val="tx1">
                    <a:tint val="75000"/>
                  </a:schemeClr>
                </a:solidFill>
              </a:defRPr>
            </a:lvl4pPr>
            <a:lvl5pPr marL="3658514" indent="0" algn="ctr">
              <a:buNone/>
              <a:defRPr>
                <a:solidFill>
                  <a:schemeClr val="tx1">
                    <a:tint val="75000"/>
                  </a:schemeClr>
                </a:solidFill>
              </a:defRPr>
            </a:lvl5pPr>
            <a:lvl6pPr marL="4573143" indent="0" algn="ctr">
              <a:buNone/>
              <a:defRPr>
                <a:solidFill>
                  <a:schemeClr val="tx1">
                    <a:tint val="75000"/>
                  </a:schemeClr>
                </a:solidFill>
              </a:defRPr>
            </a:lvl6pPr>
            <a:lvl7pPr marL="5487772" indent="0" algn="ctr">
              <a:buNone/>
              <a:defRPr>
                <a:solidFill>
                  <a:schemeClr val="tx1">
                    <a:tint val="75000"/>
                  </a:schemeClr>
                </a:solidFill>
              </a:defRPr>
            </a:lvl7pPr>
            <a:lvl8pPr marL="6402400" indent="0" algn="ctr">
              <a:buNone/>
              <a:defRPr>
                <a:solidFill>
                  <a:schemeClr val="tx1">
                    <a:tint val="75000"/>
                  </a:schemeClr>
                </a:solidFill>
              </a:defRPr>
            </a:lvl8pPr>
            <a:lvl9pPr marL="7317029"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150229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780193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23570037" y="549279"/>
            <a:ext cx="7311918" cy="11703050"/>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1625813" y="549279"/>
            <a:ext cx="21537772" cy="1170305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734742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829040" y="4260855"/>
            <a:ext cx="20729099" cy="2940050"/>
          </a:xfrm>
        </p:spPr>
        <p:txBody>
          <a:bodyPr/>
          <a:lstStyle/>
          <a:p>
            <a:r>
              <a:rPr lang="es-ES_tradnl"/>
              <a:t>Clic para editar título</a:t>
            </a:r>
            <a:endParaRPr lang="es-ES"/>
          </a:p>
        </p:txBody>
      </p:sp>
      <p:sp>
        <p:nvSpPr>
          <p:cNvPr id="3" name="Subtítulo 2"/>
          <p:cNvSpPr>
            <a:spLocks noGrp="1"/>
          </p:cNvSpPr>
          <p:nvPr>
            <p:ph type="subTitle" idx="1"/>
          </p:nvPr>
        </p:nvSpPr>
        <p:spPr>
          <a:xfrm>
            <a:off x="3658077" y="7772400"/>
            <a:ext cx="17071025" cy="3505200"/>
          </a:xfrm>
        </p:spPr>
        <p:txBody>
          <a:bodyPr/>
          <a:lstStyle>
            <a:lvl1pPr marL="0" indent="0" algn="ctr">
              <a:buNone/>
              <a:defRPr>
                <a:solidFill>
                  <a:schemeClr val="tx1">
                    <a:tint val="75000"/>
                  </a:schemeClr>
                </a:solidFill>
              </a:defRPr>
            </a:lvl1pPr>
            <a:lvl2pPr marL="914446" indent="0" algn="ctr">
              <a:buNone/>
              <a:defRPr>
                <a:solidFill>
                  <a:schemeClr val="tx1">
                    <a:tint val="75000"/>
                  </a:schemeClr>
                </a:solidFill>
              </a:defRPr>
            </a:lvl2pPr>
            <a:lvl3pPr marL="1828892" indent="0" algn="ctr">
              <a:buNone/>
              <a:defRPr>
                <a:solidFill>
                  <a:schemeClr val="tx1">
                    <a:tint val="75000"/>
                  </a:schemeClr>
                </a:solidFill>
              </a:defRPr>
            </a:lvl3pPr>
            <a:lvl4pPr marL="2743338" indent="0" algn="ctr">
              <a:buNone/>
              <a:defRPr>
                <a:solidFill>
                  <a:schemeClr val="tx1">
                    <a:tint val="75000"/>
                  </a:schemeClr>
                </a:solidFill>
              </a:defRPr>
            </a:lvl4pPr>
            <a:lvl5pPr marL="3657782" indent="0" algn="ctr">
              <a:buNone/>
              <a:defRPr>
                <a:solidFill>
                  <a:schemeClr val="tx1">
                    <a:tint val="75000"/>
                  </a:schemeClr>
                </a:solidFill>
              </a:defRPr>
            </a:lvl5pPr>
            <a:lvl6pPr marL="4572228" indent="0" algn="ctr">
              <a:buNone/>
              <a:defRPr>
                <a:solidFill>
                  <a:schemeClr val="tx1">
                    <a:tint val="75000"/>
                  </a:schemeClr>
                </a:solidFill>
              </a:defRPr>
            </a:lvl6pPr>
            <a:lvl7pPr marL="5486674" indent="0" algn="ctr">
              <a:buNone/>
              <a:defRPr>
                <a:solidFill>
                  <a:schemeClr val="tx1">
                    <a:tint val="75000"/>
                  </a:schemeClr>
                </a:solidFill>
              </a:defRPr>
            </a:lvl7pPr>
            <a:lvl8pPr marL="6401120" indent="0" algn="ctr">
              <a:buNone/>
              <a:defRPr>
                <a:solidFill>
                  <a:schemeClr val="tx1">
                    <a:tint val="75000"/>
                  </a:schemeClr>
                </a:solidFill>
              </a:defRPr>
            </a:lvl8pPr>
            <a:lvl9pPr marL="7315566"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332768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511223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926419" y="8813805"/>
            <a:ext cx="20729099" cy="2724150"/>
          </a:xfrm>
        </p:spPr>
        <p:txBody>
          <a:bodyPr anchor="t"/>
          <a:lstStyle>
            <a:lvl1pPr algn="l">
              <a:defRPr sz="7998" b="1" cap="all"/>
            </a:lvl1pPr>
          </a:lstStyle>
          <a:p>
            <a:r>
              <a:rPr lang="es-ES_tradnl"/>
              <a:t>Clic para editar título</a:t>
            </a:r>
            <a:endParaRPr lang="es-ES"/>
          </a:p>
        </p:txBody>
      </p:sp>
      <p:sp>
        <p:nvSpPr>
          <p:cNvPr id="3" name="Marcador de texto 2"/>
          <p:cNvSpPr>
            <a:spLocks noGrp="1"/>
          </p:cNvSpPr>
          <p:nvPr>
            <p:ph type="body" idx="1"/>
          </p:nvPr>
        </p:nvSpPr>
        <p:spPr>
          <a:xfrm>
            <a:off x="1926419" y="5813427"/>
            <a:ext cx="20729099" cy="3000374"/>
          </a:xfrm>
        </p:spPr>
        <p:txBody>
          <a:bodyPr anchor="b"/>
          <a:lstStyle>
            <a:lvl1pPr marL="0" indent="0">
              <a:buNone/>
              <a:defRPr sz="4000">
                <a:solidFill>
                  <a:schemeClr val="tx1">
                    <a:tint val="75000"/>
                  </a:schemeClr>
                </a:solidFill>
              </a:defRPr>
            </a:lvl1pPr>
            <a:lvl2pPr marL="914446" indent="0">
              <a:buNone/>
              <a:defRPr sz="3600">
                <a:solidFill>
                  <a:schemeClr val="tx1">
                    <a:tint val="75000"/>
                  </a:schemeClr>
                </a:solidFill>
              </a:defRPr>
            </a:lvl2pPr>
            <a:lvl3pPr marL="1828892" indent="0">
              <a:buNone/>
              <a:defRPr sz="3200">
                <a:solidFill>
                  <a:schemeClr val="tx1">
                    <a:tint val="75000"/>
                  </a:schemeClr>
                </a:solidFill>
              </a:defRPr>
            </a:lvl3pPr>
            <a:lvl4pPr marL="2743338" indent="0">
              <a:buNone/>
              <a:defRPr sz="2800">
                <a:solidFill>
                  <a:schemeClr val="tx1">
                    <a:tint val="75000"/>
                  </a:schemeClr>
                </a:solidFill>
              </a:defRPr>
            </a:lvl4pPr>
            <a:lvl5pPr marL="3657782" indent="0">
              <a:buNone/>
              <a:defRPr sz="2800">
                <a:solidFill>
                  <a:schemeClr val="tx1">
                    <a:tint val="75000"/>
                  </a:schemeClr>
                </a:solidFill>
              </a:defRPr>
            </a:lvl5pPr>
            <a:lvl6pPr marL="4572228" indent="0">
              <a:buNone/>
              <a:defRPr sz="2800">
                <a:solidFill>
                  <a:schemeClr val="tx1">
                    <a:tint val="75000"/>
                  </a:schemeClr>
                </a:solidFill>
              </a:defRPr>
            </a:lvl6pPr>
            <a:lvl7pPr marL="5486674" indent="0">
              <a:buNone/>
              <a:defRPr sz="2800">
                <a:solidFill>
                  <a:schemeClr val="tx1">
                    <a:tint val="75000"/>
                  </a:schemeClr>
                </a:solidFill>
              </a:defRPr>
            </a:lvl7pPr>
            <a:lvl8pPr marL="6401120" indent="0">
              <a:buNone/>
              <a:defRPr sz="2800">
                <a:solidFill>
                  <a:schemeClr val="tx1">
                    <a:tint val="75000"/>
                  </a:schemeClr>
                </a:solidFill>
              </a:defRPr>
            </a:lvl8pPr>
            <a:lvl9pPr marL="7315566" indent="0">
              <a:buNone/>
              <a:defRPr sz="28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608767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1625814" y="3200405"/>
            <a:ext cx="14424846" cy="9051926"/>
          </a:xfrm>
        </p:spPr>
        <p:txBody>
          <a:bodyPr/>
          <a:lstStyle>
            <a:lvl1pPr>
              <a:defRPr sz="5598"/>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16457112" y="3200405"/>
            <a:ext cx="14424844" cy="9051926"/>
          </a:xfrm>
        </p:spPr>
        <p:txBody>
          <a:bodyPr/>
          <a:lstStyle>
            <a:lvl1pPr>
              <a:defRPr sz="5598"/>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4167327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219360" y="549276"/>
            <a:ext cx="21948460" cy="2286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1219360" y="3070226"/>
            <a:ext cx="10775237" cy="1279524"/>
          </a:xfrm>
        </p:spPr>
        <p:txBody>
          <a:bodyPr anchor="b"/>
          <a:lstStyle>
            <a:lvl1pPr marL="0" indent="0">
              <a:buNone/>
              <a:defRPr sz="4800" b="1"/>
            </a:lvl1pPr>
            <a:lvl2pPr marL="914446" indent="0">
              <a:buNone/>
              <a:defRPr sz="4000" b="1"/>
            </a:lvl2pPr>
            <a:lvl3pPr marL="1828892" indent="0">
              <a:buNone/>
              <a:defRPr sz="3600" b="1"/>
            </a:lvl3pPr>
            <a:lvl4pPr marL="2743338" indent="0">
              <a:buNone/>
              <a:defRPr sz="3200" b="1"/>
            </a:lvl4pPr>
            <a:lvl5pPr marL="3657782" indent="0">
              <a:buNone/>
              <a:defRPr sz="3200" b="1"/>
            </a:lvl5pPr>
            <a:lvl6pPr marL="4572228" indent="0">
              <a:buNone/>
              <a:defRPr sz="3200" b="1"/>
            </a:lvl6pPr>
            <a:lvl7pPr marL="5486674" indent="0">
              <a:buNone/>
              <a:defRPr sz="3200" b="1"/>
            </a:lvl7pPr>
            <a:lvl8pPr marL="6401120" indent="0">
              <a:buNone/>
              <a:defRPr sz="3200" b="1"/>
            </a:lvl8pPr>
            <a:lvl9pPr marL="7315566" indent="0">
              <a:buNone/>
              <a:defRPr sz="3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1219360" y="4349750"/>
            <a:ext cx="1077523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12388348" y="3070226"/>
            <a:ext cx="10779469" cy="1279524"/>
          </a:xfrm>
        </p:spPr>
        <p:txBody>
          <a:bodyPr anchor="b"/>
          <a:lstStyle>
            <a:lvl1pPr marL="0" indent="0">
              <a:buNone/>
              <a:defRPr sz="4800" b="1"/>
            </a:lvl1pPr>
            <a:lvl2pPr marL="914446" indent="0">
              <a:buNone/>
              <a:defRPr sz="4000" b="1"/>
            </a:lvl2pPr>
            <a:lvl3pPr marL="1828892" indent="0">
              <a:buNone/>
              <a:defRPr sz="3600" b="1"/>
            </a:lvl3pPr>
            <a:lvl4pPr marL="2743338" indent="0">
              <a:buNone/>
              <a:defRPr sz="3200" b="1"/>
            </a:lvl4pPr>
            <a:lvl5pPr marL="3657782" indent="0">
              <a:buNone/>
              <a:defRPr sz="3200" b="1"/>
            </a:lvl5pPr>
            <a:lvl6pPr marL="4572228" indent="0">
              <a:buNone/>
              <a:defRPr sz="3200" b="1"/>
            </a:lvl6pPr>
            <a:lvl7pPr marL="5486674" indent="0">
              <a:buNone/>
              <a:defRPr sz="3200" b="1"/>
            </a:lvl7pPr>
            <a:lvl8pPr marL="6401120" indent="0">
              <a:buNone/>
              <a:defRPr sz="3200" b="1"/>
            </a:lvl8pPr>
            <a:lvl9pPr marL="7315566" indent="0">
              <a:buNone/>
              <a:defRPr sz="3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12388348" y="4349750"/>
            <a:ext cx="10779469"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E22678F8-BC67-8C4D-8E7C-BBFC0BCE4E35}" type="datetimeFigureOut">
              <a:rPr lang="es-ES" smtClean="0"/>
              <a:t>01/03/2021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177588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E22678F8-BC67-8C4D-8E7C-BBFC0BCE4E35}" type="datetimeFigureOut">
              <a:rPr lang="es-ES" smtClean="0"/>
              <a:t>01/03/2021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3991428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2678F8-BC67-8C4D-8E7C-BBFC0BCE4E35}" type="datetimeFigureOut">
              <a:rPr lang="es-ES" smtClean="0"/>
              <a:t>01/03/2021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17300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219361" y="546100"/>
            <a:ext cx="8023213" cy="2324100"/>
          </a:xfrm>
        </p:spPr>
        <p:txBody>
          <a:bodyPr anchor="b"/>
          <a:lstStyle>
            <a:lvl1pPr algn="l">
              <a:defRPr sz="4000" b="1"/>
            </a:lvl1pPr>
          </a:lstStyle>
          <a:p>
            <a:r>
              <a:rPr lang="es-ES_tradnl"/>
              <a:t>Clic para editar título</a:t>
            </a:r>
            <a:endParaRPr lang="es-ES"/>
          </a:p>
        </p:txBody>
      </p:sp>
      <p:sp>
        <p:nvSpPr>
          <p:cNvPr id="3" name="Marcador de contenido 2"/>
          <p:cNvSpPr>
            <a:spLocks noGrp="1"/>
          </p:cNvSpPr>
          <p:nvPr>
            <p:ph idx="1"/>
          </p:nvPr>
        </p:nvSpPr>
        <p:spPr>
          <a:xfrm>
            <a:off x="9534710" y="546105"/>
            <a:ext cx="13633109" cy="11706226"/>
          </a:xfrm>
        </p:spPr>
        <p:txBody>
          <a:bodyPr/>
          <a:lstStyle>
            <a:lvl1pPr>
              <a:defRPr sz="6398"/>
            </a:lvl1pPr>
            <a:lvl2pPr>
              <a:defRPr sz="5598"/>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1219361" y="2870205"/>
            <a:ext cx="8023213" cy="9382126"/>
          </a:xfrm>
        </p:spPr>
        <p:txBody>
          <a:bodyPr/>
          <a:lstStyle>
            <a:lvl1pPr marL="0" indent="0">
              <a:buNone/>
              <a:defRPr sz="2800"/>
            </a:lvl1pPr>
            <a:lvl2pPr marL="914446" indent="0">
              <a:buNone/>
              <a:defRPr sz="2400"/>
            </a:lvl2pPr>
            <a:lvl3pPr marL="1828892" indent="0">
              <a:buNone/>
              <a:defRPr sz="2000"/>
            </a:lvl3pPr>
            <a:lvl4pPr marL="2743338" indent="0">
              <a:buNone/>
              <a:defRPr sz="1800"/>
            </a:lvl4pPr>
            <a:lvl5pPr marL="3657782" indent="0">
              <a:buNone/>
              <a:defRPr sz="1800"/>
            </a:lvl5pPr>
            <a:lvl6pPr marL="4572228" indent="0">
              <a:buNone/>
              <a:defRPr sz="1800"/>
            </a:lvl6pPr>
            <a:lvl7pPr marL="5486674" indent="0">
              <a:buNone/>
              <a:defRPr sz="1800"/>
            </a:lvl7pPr>
            <a:lvl8pPr marL="6401120" indent="0">
              <a:buNone/>
              <a:defRPr sz="1800"/>
            </a:lvl8pPr>
            <a:lvl9pPr marL="7315566" indent="0">
              <a:buNone/>
              <a:defRPr sz="18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75042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1947067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80058" y="9601200"/>
            <a:ext cx="14632305" cy="1133476"/>
          </a:xfrm>
        </p:spPr>
        <p:txBody>
          <a:bodyPr anchor="b"/>
          <a:lstStyle>
            <a:lvl1pPr algn="l">
              <a:defRPr sz="4000" b="1"/>
            </a:lvl1pPr>
          </a:lstStyle>
          <a:p>
            <a:r>
              <a:rPr lang="es-ES_tradnl"/>
              <a:t>Clic para editar título</a:t>
            </a:r>
            <a:endParaRPr lang="es-ES"/>
          </a:p>
        </p:txBody>
      </p:sp>
      <p:sp>
        <p:nvSpPr>
          <p:cNvPr id="3" name="Marcador de posición de imagen 2"/>
          <p:cNvSpPr>
            <a:spLocks noGrp="1"/>
          </p:cNvSpPr>
          <p:nvPr>
            <p:ph type="pic" idx="1"/>
          </p:nvPr>
        </p:nvSpPr>
        <p:spPr>
          <a:xfrm>
            <a:off x="4780058" y="1225550"/>
            <a:ext cx="14632305" cy="8229600"/>
          </a:xfrm>
        </p:spPr>
        <p:txBody>
          <a:bodyPr/>
          <a:lstStyle>
            <a:lvl1pPr marL="0" indent="0">
              <a:buNone/>
              <a:defRPr sz="6398"/>
            </a:lvl1pPr>
            <a:lvl2pPr marL="914446" indent="0">
              <a:buNone/>
              <a:defRPr sz="5598"/>
            </a:lvl2pPr>
            <a:lvl3pPr marL="1828892" indent="0">
              <a:buNone/>
              <a:defRPr sz="4800"/>
            </a:lvl3pPr>
            <a:lvl4pPr marL="2743338" indent="0">
              <a:buNone/>
              <a:defRPr sz="4000"/>
            </a:lvl4pPr>
            <a:lvl5pPr marL="3657782" indent="0">
              <a:buNone/>
              <a:defRPr sz="4000"/>
            </a:lvl5pPr>
            <a:lvl6pPr marL="4572228" indent="0">
              <a:buNone/>
              <a:defRPr sz="4000"/>
            </a:lvl6pPr>
            <a:lvl7pPr marL="5486674" indent="0">
              <a:buNone/>
              <a:defRPr sz="4000"/>
            </a:lvl7pPr>
            <a:lvl8pPr marL="6401120" indent="0">
              <a:buNone/>
              <a:defRPr sz="4000"/>
            </a:lvl8pPr>
            <a:lvl9pPr marL="7315566" indent="0">
              <a:buNone/>
              <a:defRPr sz="4000"/>
            </a:lvl9pPr>
          </a:lstStyle>
          <a:p>
            <a:endParaRPr lang="es-ES"/>
          </a:p>
        </p:txBody>
      </p:sp>
      <p:sp>
        <p:nvSpPr>
          <p:cNvPr id="4" name="Marcador de texto 3"/>
          <p:cNvSpPr>
            <a:spLocks noGrp="1"/>
          </p:cNvSpPr>
          <p:nvPr>
            <p:ph type="body" sz="half" idx="2"/>
          </p:nvPr>
        </p:nvSpPr>
        <p:spPr>
          <a:xfrm>
            <a:off x="4780058" y="10734676"/>
            <a:ext cx="14632305" cy="1609724"/>
          </a:xfrm>
        </p:spPr>
        <p:txBody>
          <a:bodyPr/>
          <a:lstStyle>
            <a:lvl1pPr marL="0" indent="0">
              <a:buNone/>
              <a:defRPr sz="2800"/>
            </a:lvl1pPr>
            <a:lvl2pPr marL="914446" indent="0">
              <a:buNone/>
              <a:defRPr sz="2400"/>
            </a:lvl2pPr>
            <a:lvl3pPr marL="1828892" indent="0">
              <a:buNone/>
              <a:defRPr sz="2000"/>
            </a:lvl3pPr>
            <a:lvl4pPr marL="2743338" indent="0">
              <a:buNone/>
              <a:defRPr sz="1800"/>
            </a:lvl4pPr>
            <a:lvl5pPr marL="3657782" indent="0">
              <a:buNone/>
              <a:defRPr sz="1800"/>
            </a:lvl5pPr>
            <a:lvl6pPr marL="4572228" indent="0">
              <a:buNone/>
              <a:defRPr sz="1800"/>
            </a:lvl6pPr>
            <a:lvl7pPr marL="5486674" indent="0">
              <a:buNone/>
              <a:defRPr sz="1800"/>
            </a:lvl7pPr>
            <a:lvl8pPr marL="6401120" indent="0">
              <a:buNone/>
              <a:defRPr sz="1800"/>
            </a:lvl8pPr>
            <a:lvl9pPr marL="7315566" indent="0">
              <a:buNone/>
              <a:defRPr sz="18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415448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1284077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23570038" y="549281"/>
            <a:ext cx="7311918" cy="11703050"/>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1625814" y="549281"/>
            <a:ext cx="21537772" cy="11703050"/>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75368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926420" y="8813803"/>
            <a:ext cx="20729098" cy="2724150"/>
          </a:xfrm>
        </p:spPr>
        <p:txBody>
          <a:bodyPr anchor="t"/>
          <a:lstStyle>
            <a:lvl1pPr algn="l">
              <a:defRPr sz="8000" b="1" cap="all"/>
            </a:lvl1pPr>
          </a:lstStyle>
          <a:p>
            <a:r>
              <a:rPr lang="es-ES_tradnl"/>
              <a:t>Clic para editar título</a:t>
            </a:r>
            <a:endParaRPr lang="es-ES"/>
          </a:p>
        </p:txBody>
      </p:sp>
      <p:sp>
        <p:nvSpPr>
          <p:cNvPr id="3" name="Marcador de texto 2"/>
          <p:cNvSpPr>
            <a:spLocks noGrp="1"/>
          </p:cNvSpPr>
          <p:nvPr>
            <p:ph type="body" idx="1"/>
          </p:nvPr>
        </p:nvSpPr>
        <p:spPr>
          <a:xfrm>
            <a:off x="1926420" y="5813427"/>
            <a:ext cx="20729098" cy="3000374"/>
          </a:xfrm>
        </p:spPr>
        <p:txBody>
          <a:bodyPr anchor="b"/>
          <a:lstStyle>
            <a:lvl1pPr marL="0" indent="0">
              <a:buNone/>
              <a:defRPr sz="4000">
                <a:solidFill>
                  <a:schemeClr val="tx1">
                    <a:tint val="75000"/>
                  </a:schemeClr>
                </a:solidFill>
              </a:defRPr>
            </a:lvl1pPr>
            <a:lvl2pPr marL="914629" indent="0">
              <a:buNone/>
              <a:defRPr sz="3600">
                <a:solidFill>
                  <a:schemeClr val="tx1">
                    <a:tint val="75000"/>
                  </a:schemeClr>
                </a:solidFill>
              </a:defRPr>
            </a:lvl2pPr>
            <a:lvl3pPr marL="1829257" indent="0">
              <a:buNone/>
              <a:defRPr sz="3200">
                <a:solidFill>
                  <a:schemeClr val="tx1">
                    <a:tint val="75000"/>
                  </a:schemeClr>
                </a:solidFill>
              </a:defRPr>
            </a:lvl3pPr>
            <a:lvl4pPr marL="2743886" indent="0">
              <a:buNone/>
              <a:defRPr sz="2800">
                <a:solidFill>
                  <a:schemeClr val="tx1">
                    <a:tint val="75000"/>
                  </a:schemeClr>
                </a:solidFill>
              </a:defRPr>
            </a:lvl4pPr>
            <a:lvl5pPr marL="3658514" indent="0">
              <a:buNone/>
              <a:defRPr sz="2800">
                <a:solidFill>
                  <a:schemeClr val="tx1">
                    <a:tint val="75000"/>
                  </a:schemeClr>
                </a:solidFill>
              </a:defRPr>
            </a:lvl5pPr>
            <a:lvl6pPr marL="4573143" indent="0">
              <a:buNone/>
              <a:defRPr sz="2800">
                <a:solidFill>
                  <a:schemeClr val="tx1">
                    <a:tint val="75000"/>
                  </a:schemeClr>
                </a:solidFill>
              </a:defRPr>
            </a:lvl6pPr>
            <a:lvl7pPr marL="5487772" indent="0">
              <a:buNone/>
              <a:defRPr sz="2800">
                <a:solidFill>
                  <a:schemeClr val="tx1">
                    <a:tint val="75000"/>
                  </a:schemeClr>
                </a:solidFill>
              </a:defRPr>
            </a:lvl7pPr>
            <a:lvl8pPr marL="6402400" indent="0">
              <a:buNone/>
              <a:defRPr sz="2800">
                <a:solidFill>
                  <a:schemeClr val="tx1">
                    <a:tint val="75000"/>
                  </a:schemeClr>
                </a:solidFill>
              </a:defRPr>
            </a:lvl8pPr>
            <a:lvl9pPr marL="7317029" indent="0">
              <a:buNone/>
              <a:defRPr sz="28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E22678F8-BC67-8C4D-8E7C-BBFC0BCE4E35}" type="datetimeFigureOut">
              <a:rPr lang="es-ES" smtClean="0"/>
              <a:t>01/03/2021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402575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1625813" y="3200403"/>
            <a:ext cx="14424846"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16457111" y="3200403"/>
            <a:ext cx="14424844"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337449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219359" y="549276"/>
            <a:ext cx="21948459" cy="2286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1219358" y="3070226"/>
            <a:ext cx="10775237" cy="1279524"/>
          </a:xfrm>
        </p:spPr>
        <p:txBody>
          <a:bodyPr anchor="b"/>
          <a:lstStyle>
            <a:lvl1pPr marL="0" indent="0">
              <a:buNone/>
              <a:defRPr sz="4800" b="1"/>
            </a:lvl1pPr>
            <a:lvl2pPr marL="914629" indent="0">
              <a:buNone/>
              <a:defRPr sz="4000" b="1"/>
            </a:lvl2pPr>
            <a:lvl3pPr marL="1829257" indent="0">
              <a:buNone/>
              <a:defRPr sz="3600" b="1"/>
            </a:lvl3pPr>
            <a:lvl4pPr marL="2743886" indent="0">
              <a:buNone/>
              <a:defRPr sz="3200" b="1"/>
            </a:lvl4pPr>
            <a:lvl5pPr marL="3658514" indent="0">
              <a:buNone/>
              <a:defRPr sz="3200" b="1"/>
            </a:lvl5pPr>
            <a:lvl6pPr marL="4573143" indent="0">
              <a:buNone/>
              <a:defRPr sz="3200" b="1"/>
            </a:lvl6pPr>
            <a:lvl7pPr marL="5487772" indent="0">
              <a:buNone/>
              <a:defRPr sz="3200" b="1"/>
            </a:lvl7pPr>
            <a:lvl8pPr marL="6402400" indent="0">
              <a:buNone/>
              <a:defRPr sz="3200" b="1"/>
            </a:lvl8pPr>
            <a:lvl9pPr marL="7317029" indent="0">
              <a:buNone/>
              <a:defRPr sz="3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1219358" y="4349750"/>
            <a:ext cx="1077523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12388347" y="3070226"/>
            <a:ext cx="10779470" cy="1279524"/>
          </a:xfrm>
        </p:spPr>
        <p:txBody>
          <a:bodyPr anchor="b"/>
          <a:lstStyle>
            <a:lvl1pPr marL="0" indent="0">
              <a:buNone/>
              <a:defRPr sz="4800" b="1"/>
            </a:lvl1pPr>
            <a:lvl2pPr marL="914629" indent="0">
              <a:buNone/>
              <a:defRPr sz="4000" b="1"/>
            </a:lvl2pPr>
            <a:lvl3pPr marL="1829257" indent="0">
              <a:buNone/>
              <a:defRPr sz="3600" b="1"/>
            </a:lvl3pPr>
            <a:lvl4pPr marL="2743886" indent="0">
              <a:buNone/>
              <a:defRPr sz="3200" b="1"/>
            </a:lvl4pPr>
            <a:lvl5pPr marL="3658514" indent="0">
              <a:buNone/>
              <a:defRPr sz="3200" b="1"/>
            </a:lvl5pPr>
            <a:lvl6pPr marL="4573143" indent="0">
              <a:buNone/>
              <a:defRPr sz="3200" b="1"/>
            </a:lvl6pPr>
            <a:lvl7pPr marL="5487772" indent="0">
              <a:buNone/>
              <a:defRPr sz="3200" b="1"/>
            </a:lvl7pPr>
            <a:lvl8pPr marL="6402400" indent="0">
              <a:buNone/>
              <a:defRPr sz="3200" b="1"/>
            </a:lvl8pPr>
            <a:lvl9pPr marL="7317029" indent="0">
              <a:buNone/>
              <a:defRPr sz="3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12388347" y="4349750"/>
            <a:ext cx="1077947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E22678F8-BC67-8C4D-8E7C-BBFC0BCE4E35}" type="datetimeFigureOut">
              <a:rPr lang="es-ES" smtClean="0"/>
              <a:t>01/03/2021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561689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E22678F8-BC67-8C4D-8E7C-BBFC0BCE4E35}" type="datetimeFigureOut">
              <a:rPr lang="es-ES" smtClean="0"/>
              <a:t>01/03/2021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66882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2678F8-BC67-8C4D-8E7C-BBFC0BCE4E35}" type="datetimeFigureOut">
              <a:rPr lang="es-ES" smtClean="0"/>
              <a:t>01/03/2021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356930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219361" y="546100"/>
            <a:ext cx="8023212" cy="2324100"/>
          </a:xfrm>
        </p:spPr>
        <p:txBody>
          <a:bodyPr anchor="b"/>
          <a:lstStyle>
            <a:lvl1pPr algn="l">
              <a:defRPr sz="4000" b="1"/>
            </a:lvl1pPr>
          </a:lstStyle>
          <a:p>
            <a:r>
              <a:rPr lang="es-ES_tradnl"/>
              <a:t>Clic para editar título</a:t>
            </a:r>
            <a:endParaRPr lang="es-ES"/>
          </a:p>
        </p:txBody>
      </p:sp>
      <p:sp>
        <p:nvSpPr>
          <p:cNvPr id="3" name="Marcador de contenido 2"/>
          <p:cNvSpPr>
            <a:spLocks noGrp="1"/>
          </p:cNvSpPr>
          <p:nvPr>
            <p:ph idx="1"/>
          </p:nvPr>
        </p:nvSpPr>
        <p:spPr>
          <a:xfrm>
            <a:off x="9534708" y="546103"/>
            <a:ext cx="13633109"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1219361" y="2870203"/>
            <a:ext cx="8023212" cy="9382126"/>
          </a:xfrm>
        </p:spPr>
        <p:txBody>
          <a:bodyPr/>
          <a:lstStyle>
            <a:lvl1pPr marL="0" indent="0">
              <a:buNone/>
              <a:defRPr sz="2800"/>
            </a:lvl1pPr>
            <a:lvl2pPr marL="914629" indent="0">
              <a:buNone/>
              <a:defRPr sz="2400"/>
            </a:lvl2pPr>
            <a:lvl3pPr marL="1829257" indent="0">
              <a:buNone/>
              <a:defRPr sz="2000"/>
            </a:lvl3pPr>
            <a:lvl4pPr marL="2743886" indent="0">
              <a:buNone/>
              <a:defRPr sz="1800"/>
            </a:lvl4pPr>
            <a:lvl5pPr marL="3658514" indent="0">
              <a:buNone/>
              <a:defRPr sz="1800"/>
            </a:lvl5pPr>
            <a:lvl6pPr marL="4573143" indent="0">
              <a:buNone/>
              <a:defRPr sz="1800"/>
            </a:lvl6pPr>
            <a:lvl7pPr marL="5487772" indent="0">
              <a:buNone/>
              <a:defRPr sz="1800"/>
            </a:lvl7pPr>
            <a:lvl8pPr marL="6402400" indent="0">
              <a:buNone/>
              <a:defRPr sz="1800"/>
            </a:lvl8pPr>
            <a:lvl9pPr marL="7317029" indent="0">
              <a:buNone/>
              <a:defRPr sz="18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129854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780058" y="9601200"/>
            <a:ext cx="14632305" cy="1133476"/>
          </a:xfrm>
        </p:spPr>
        <p:txBody>
          <a:bodyPr anchor="b"/>
          <a:lstStyle>
            <a:lvl1pPr algn="l">
              <a:defRPr sz="4000" b="1"/>
            </a:lvl1pPr>
          </a:lstStyle>
          <a:p>
            <a:r>
              <a:rPr lang="es-ES_tradnl"/>
              <a:t>Clic para editar título</a:t>
            </a:r>
            <a:endParaRPr lang="es-ES"/>
          </a:p>
        </p:txBody>
      </p:sp>
      <p:sp>
        <p:nvSpPr>
          <p:cNvPr id="3" name="Marcador de posición de imagen 2"/>
          <p:cNvSpPr>
            <a:spLocks noGrp="1"/>
          </p:cNvSpPr>
          <p:nvPr>
            <p:ph type="pic" idx="1"/>
          </p:nvPr>
        </p:nvSpPr>
        <p:spPr>
          <a:xfrm>
            <a:off x="4780058" y="1225550"/>
            <a:ext cx="14632305" cy="8229600"/>
          </a:xfrm>
        </p:spPr>
        <p:txBody>
          <a:bodyPr/>
          <a:lstStyle>
            <a:lvl1pPr marL="0" indent="0">
              <a:buNone/>
              <a:defRPr sz="6400"/>
            </a:lvl1pPr>
            <a:lvl2pPr marL="914629" indent="0">
              <a:buNone/>
              <a:defRPr sz="5600"/>
            </a:lvl2pPr>
            <a:lvl3pPr marL="1829257" indent="0">
              <a:buNone/>
              <a:defRPr sz="4800"/>
            </a:lvl3pPr>
            <a:lvl4pPr marL="2743886" indent="0">
              <a:buNone/>
              <a:defRPr sz="4000"/>
            </a:lvl4pPr>
            <a:lvl5pPr marL="3658514" indent="0">
              <a:buNone/>
              <a:defRPr sz="4000"/>
            </a:lvl5pPr>
            <a:lvl6pPr marL="4573143" indent="0">
              <a:buNone/>
              <a:defRPr sz="4000"/>
            </a:lvl6pPr>
            <a:lvl7pPr marL="5487772" indent="0">
              <a:buNone/>
              <a:defRPr sz="4000"/>
            </a:lvl7pPr>
            <a:lvl8pPr marL="6402400" indent="0">
              <a:buNone/>
              <a:defRPr sz="4000"/>
            </a:lvl8pPr>
            <a:lvl9pPr marL="7317029" indent="0">
              <a:buNone/>
              <a:defRPr sz="4000"/>
            </a:lvl9pPr>
          </a:lstStyle>
          <a:p>
            <a:endParaRPr lang="es-ES"/>
          </a:p>
        </p:txBody>
      </p:sp>
      <p:sp>
        <p:nvSpPr>
          <p:cNvPr id="4" name="Marcador de texto 3"/>
          <p:cNvSpPr>
            <a:spLocks noGrp="1"/>
          </p:cNvSpPr>
          <p:nvPr>
            <p:ph type="body" sz="half" idx="2"/>
          </p:nvPr>
        </p:nvSpPr>
        <p:spPr>
          <a:xfrm>
            <a:off x="4780058" y="10734676"/>
            <a:ext cx="14632305" cy="1609724"/>
          </a:xfrm>
        </p:spPr>
        <p:txBody>
          <a:bodyPr/>
          <a:lstStyle>
            <a:lvl1pPr marL="0" indent="0">
              <a:buNone/>
              <a:defRPr sz="2800"/>
            </a:lvl1pPr>
            <a:lvl2pPr marL="914629" indent="0">
              <a:buNone/>
              <a:defRPr sz="2400"/>
            </a:lvl2pPr>
            <a:lvl3pPr marL="1829257" indent="0">
              <a:buNone/>
              <a:defRPr sz="2000"/>
            </a:lvl3pPr>
            <a:lvl4pPr marL="2743886" indent="0">
              <a:buNone/>
              <a:defRPr sz="1800"/>
            </a:lvl4pPr>
            <a:lvl5pPr marL="3658514" indent="0">
              <a:buNone/>
              <a:defRPr sz="1800"/>
            </a:lvl5pPr>
            <a:lvl6pPr marL="4573143" indent="0">
              <a:buNone/>
              <a:defRPr sz="1800"/>
            </a:lvl6pPr>
            <a:lvl7pPr marL="5487772" indent="0">
              <a:buNone/>
              <a:defRPr sz="1800"/>
            </a:lvl7pPr>
            <a:lvl8pPr marL="6402400" indent="0">
              <a:buNone/>
              <a:defRPr sz="1800"/>
            </a:lvl8pPr>
            <a:lvl9pPr marL="7317029" indent="0">
              <a:buNone/>
              <a:defRPr sz="18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2678F8-BC67-8C4D-8E7C-BBFC0BCE4E35}" type="datetimeFigureOut">
              <a:rPr lang="es-ES" smtClean="0"/>
              <a:t>01/03/2021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116325F-988C-B748-9DED-C726DF97752E}" type="slidenum">
              <a:rPr lang="es-ES" smtClean="0"/>
              <a:t>‹#›</a:t>
            </a:fld>
            <a:endParaRPr lang="es-ES"/>
          </a:p>
        </p:txBody>
      </p:sp>
    </p:spTree>
    <p:extLst>
      <p:ext uri="{BB962C8B-B14F-4D97-AF65-F5344CB8AC3E}">
        <p14:creationId xmlns:p14="http://schemas.microsoft.com/office/powerpoint/2010/main" val="26203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219359" y="549276"/>
            <a:ext cx="21948459" cy="2286000"/>
          </a:xfrm>
          <a:prstGeom prst="rect">
            <a:avLst/>
          </a:prstGeom>
        </p:spPr>
        <p:txBody>
          <a:bodyPr vert="horz" lIns="182926" tIns="91463" rIns="182926" bIns="91463"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1219359" y="3200403"/>
            <a:ext cx="21948459" cy="9051926"/>
          </a:xfrm>
          <a:prstGeom prst="rect">
            <a:avLst/>
          </a:prstGeom>
        </p:spPr>
        <p:txBody>
          <a:bodyPr vert="horz" lIns="182926" tIns="91463" rIns="182926" bIns="91463"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1219360" y="12712703"/>
            <a:ext cx="5690340" cy="730250"/>
          </a:xfrm>
          <a:prstGeom prst="rect">
            <a:avLst/>
          </a:prstGeom>
        </p:spPr>
        <p:txBody>
          <a:bodyPr vert="horz" lIns="182926" tIns="91463" rIns="182926" bIns="91463" rtlCol="0" anchor="ctr"/>
          <a:lstStyle>
            <a:lvl1pPr algn="l">
              <a:defRPr sz="2400">
                <a:solidFill>
                  <a:schemeClr val="tx1">
                    <a:tint val="75000"/>
                  </a:schemeClr>
                </a:solidFill>
              </a:defRPr>
            </a:lvl1pPr>
          </a:lstStyle>
          <a:p>
            <a:fld id="{E22678F8-BC67-8C4D-8E7C-BBFC0BCE4E35}" type="datetimeFigureOut">
              <a:rPr lang="es-ES" smtClean="0"/>
              <a:t>01/03/2021</a:t>
            </a:fld>
            <a:endParaRPr lang="es-ES"/>
          </a:p>
        </p:txBody>
      </p:sp>
      <p:sp>
        <p:nvSpPr>
          <p:cNvPr id="5" name="Marcador de pie de página 4"/>
          <p:cNvSpPr>
            <a:spLocks noGrp="1"/>
          </p:cNvSpPr>
          <p:nvPr>
            <p:ph type="ftr" sz="quarter" idx="3"/>
          </p:nvPr>
        </p:nvSpPr>
        <p:spPr>
          <a:xfrm>
            <a:off x="8332286" y="12712703"/>
            <a:ext cx="7722606" cy="730250"/>
          </a:xfrm>
          <a:prstGeom prst="rect">
            <a:avLst/>
          </a:prstGeom>
        </p:spPr>
        <p:txBody>
          <a:bodyPr vert="horz" lIns="182926" tIns="91463" rIns="182926" bIns="91463" rtlCol="0" anchor="ctr"/>
          <a:lstStyle>
            <a:lvl1pPr algn="ctr">
              <a:defRPr sz="24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17477478" y="12712703"/>
            <a:ext cx="5690340" cy="730250"/>
          </a:xfrm>
          <a:prstGeom prst="rect">
            <a:avLst/>
          </a:prstGeom>
        </p:spPr>
        <p:txBody>
          <a:bodyPr vert="horz" lIns="182926" tIns="91463" rIns="182926" bIns="91463" rtlCol="0" anchor="ctr"/>
          <a:lstStyle>
            <a:lvl1pPr algn="r">
              <a:defRPr sz="2400">
                <a:solidFill>
                  <a:schemeClr val="tx1">
                    <a:tint val="75000"/>
                  </a:schemeClr>
                </a:solidFill>
              </a:defRPr>
            </a:lvl1pPr>
          </a:lstStyle>
          <a:p>
            <a:fld id="{E116325F-988C-B748-9DED-C726DF97752E}" type="slidenum">
              <a:rPr lang="es-ES" smtClean="0"/>
              <a:t>‹#›</a:t>
            </a:fld>
            <a:endParaRPr lang="es-ES"/>
          </a:p>
        </p:txBody>
      </p:sp>
    </p:spTree>
    <p:extLst>
      <p:ext uri="{BB962C8B-B14F-4D97-AF65-F5344CB8AC3E}">
        <p14:creationId xmlns:p14="http://schemas.microsoft.com/office/powerpoint/2010/main" val="3461949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629" rtl="0" eaLnBrk="1" latinLnBrk="0" hangingPunct="1">
        <a:spcBef>
          <a:spcPct val="0"/>
        </a:spcBef>
        <a:buNone/>
        <a:defRPr sz="8800" kern="1200">
          <a:solidFill>
            <a:schemeClr val="tx1"/>
          </a:solidFill>
          <a:latin typeface="+mj-lt"/>
          <a:ea typeface="+mj-ea"/>
          <a:cs typeface="+mj-cs"/>
        </a:defRPr>
      </a:lvl1pPr>
    </p:titleStyle>
    <p:bodyStyle>
      <a:lvl1pPr marL="685971" indent="-685971" algn="l" defTabSz="914629" rtl="0" eaLnBrk="1" latinLnBrk="0" hangingPunct="1">
        <a:spcBef>
          <a:spcPct val="20000"/>
        </a:spcBef>
        <a:buFont typeface="Arial"/>
        <a:buChar char="•"/>
        <a:defRPr sz="6400" kern="1200">
          <a:solidFill>
            <a:schemeClr val="tx1"/>
          </a:solidFill>
          <a:latin typeface="+mn-lt"/>
          <a:ea typeface="+mn-ea"/>
          <a:cs typeface="+mn-cs"/>
        </a:defRPr>
      </a:lvl1pPr>
      <a:lvl2pPr marL="1486271" indent="-571643" algn="l" defTabSz="914629" rtl="0" eaLnBrk="1" latinLnBrk="0" hangingPunct="1">
        <a:spcBef>
          <a:spcPct val="20000"/>
        </a:spcBef>
        <a:buFont typeface="Arial"/>
        <a:buChar char="–"/>
        <a:defRPr sz="5600" kern="1200">
          <a:solidFill>
            <a:schemeClr val="tx1"/>
          </a:solidFill>
          <a:latin typeface="+mn-lt"/>
          <a:ea typeface="+mn-ea"/>
          <a:cs typeface="+mn-cs"/>
        </a:defRPr>
      </a:lvl2pPr>
      <a:lvl3pPr marL="2286572" indent="-457314" algn="l" defTabSz="914629" rtl="0" eaLnBrk="1" latinLnBrk="0" hangingPunct="1">
        <a:spcBef>
          <a:spcPct val="20000"/>
        </a:spcBef>
        <a:buFont typeface="Arial"/>
        <a:buChar char="•"/>
        <a:defRPr sz="4800" kern="1200">
          <a:solidFill>
            <a:schemeClr val="tx1"/>
          </a:solidFill>
          <a:latin typeface="+mn-lt"/>
          <a:ea typeface="+mn-ea"/>
          <a:cs typeface="+mn-cs"/>
        </a:defRPr>
      </a:lvl3pPr>
      <a:lvl4pPr marL="3201200" indent="-457314" algn="l" defTabSz="914629" rtl="0" eaLnBrk="1" latinLnBrk="0" hangingPunct="1">
        <a:spcBef>
          <a:spcPct val="20000"/>
        </a:spcBef>
        <a:buFont typeface="Arial"/>
        <a:buChar char="–"/>
        <a:defRPr sz="4000" kern="1200">
          <a:solidFill>
            <a:schemeClr val="tx1"/>
          </a:solidFill>
          <a:latin typeface="+mn-lt"/>
          <a:ea typeface="+mn-ea"/>
          <a:cs typeface="+mn-cs"/>
        </a:defRPr>
      </a:lvl4pPr>
      <a:lvl5pPr marL="4115829" indent="-457314" algn="l" defTabSz="914629" rtl="0" eaLnBrk="1" latinLnBrk="0" hangingPunct="1">
        <a:spcBef>
          <a:spcPct val="20000"/>
        </a:spcBef>
        <a:buFont typeface="Arial"/>
        <a:buChar char="»"/>
        <a:defRPr sz="4000" kern="1200">
          <a:solidFill>
            <a:schemeClr val="tx1"/>
          </a:solidFill>
          <a:latin typeface="+mn-lt"/>
          <a:ea typeface="+mn-ea"/>
          <a:cs typeface="+mn-cs"/>
        </a:defRPr>
      </a:lvl5pPr>
      <a:lvl6pPr marL="5030457" indent="-457314" algn="l" defTabSz="914629" rtl="0" eaLnBrk="1" latinLnBrk="0" hangingPunct="1">
        <a:spcBef>
          <a:spcPct val="20000"/>
        </a:spcBef>
        <a:buFont typeface="Arial"/>
        <a:buChar char="•"/>
        <a:defRPr sz="4000" kern="1200">
          <a:solidFill>
            <a:schemeClr val="tx1"/>
          </a:solidFill>
          <a:latin typeface="+mn-lt"/>
          <a:ea typeface="+mn-ea"/>
          <a:cs typeface="+mn-cs"/>
        </a:defRPr>
      </a:lvl6pPr>
      <a:lvl7pPr marL="5945086" indent="-457314" algn="l" defTabSz="914629" rtl="0" eaLnBrk="1" latinLnBrk="0" hangingPunct="1">
        <a:spcBef>
          <a:spcPct val="20000"/>
        </a:spcBef>
        <a:buFont typeface="Arial"/>
        <a:buChar char="•"/>
        <a:defRPr sz="4000" kern="1200">
          <a:solidFill>
            <a:schemeClr val="tx1"/>
          </a:solidFill>
          <a:latin typeface="+mn-lt"/>
          <a:ea typeface="+mn-ea"/>
          <a:cs typeface="+mn-cs"/>
        </a:defRPr>
      </a:lvl7pPr>
      <a:lvl8pPr marL="6859715" indent="-457314" algn="l" defTabSz="914629" rtl="0" eaLnBrk="1" latinLnBrk="0" hangingPunct="1">
        <a:spcBef>
          <a:spcPct val="20000"/>
        </a:spcBef>
        <a:buFont typeface="Arial"/>
        <a:buChar char="•"/>
        <a:defRPr sz="4000" kern="1200">
          <a:solidFill>
            <a:schemeClr val="tx1"/>
          </a:solidFill>
          <a:latin typeface="+mn-lt"/>
          <a:ea typeface="+mn-ea"/>
          <a:cs typeface="+mn-cs"/>
        </a:defRPr>
      </a:lvl8pPr>
      <a:lvl9pPr marL="7774343" indent="-457314" algn="l" defTabSz="914629"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s-ES"/>
      </a:defPPr>
      <a:lvl1pPr marL="0" algn="l" defTabSz="914629" rtl="0" eaLnBrk="1" latinLnBrk="0" hangingPunct="1">
        <a:defRPr sz="3600" kern="1200">
          <a:solidFill>
            <a:schemeClr val="tx1"/>
          </a:solidFill>
          <a:latin typeface="+mn-lt"/>
          <a:ea typeface="+mn-ea"/>
          <a:cs typeface="+mn-cs"/>
        </a:defRPr>
      </a:lvl1pPr>
      <a:lvl2pPr marL="914629" algn="l" defTabSz="914629" rtl="0" eaLnBrk="1" latinLnBrk="0" hangingPunct="1">
        <a:defRPr sz="3600" kern="1200">
          <a:solidFill>
            <a:schemeClr val="tx1"/>
          </a:solidFill>
          <a:latin typeface="+mn-lt"/>
          <a:ea typeface="+mn-ea"/>
          <a:cs typeface="+mn-cs"/>
        </a:defRPr>
      </a:lvl2pPr>
      <a:lvl3pPr marL="1829257" algn="l" defTabSz="914629" rtl="0" eaLnBrk="1" latinLnBrk="0" hangingPunct="1">
        <a:defRPr sz="3600" kern="1200">
          <a:solidFill>
            <a:schemeClr val="tx1"/>
          </a:solidFill>
          <a:latin typeface="+mn-lt"/>
          <a:ea typeface="+mn-ea"/>
          <a:cs typeface="+mn-cs"/>
        </a:defRPr>
      </a:lvl3pPr>
      <a:lvl4pPr marL="2743886" algn="l" defTabSz="914629" rtl="0" eaLnBrk="1" latinLnBrk="0" hangingPunct="1">
        <a:defRPr sz="3600" kern="1200">
          <a:solidFill>
            <a:schemeClr val="tx1"/>
          </a:solidFill>
          <a:latin typeface="+mn-lt"/>
          <a:ea typeface="+mn-ea"/>
          <a:cs typeface="+mn-cs"/>
        </a:defRPr>
      </a:lvl4pPr>
      <a:lvl5pPr marL="3658514" algn="l" defTabSz="914629" rtl="0" eaLnBrk="1" latinLnBrk="0" hangingPunct="1">
        <a:defRPr sz="3600" kern="1200">
          <a:solidFill>
            <a:schemeClr val="tx1"/>
          </a:solidFill>
          <a:latin typeface="+mn-lt"/>
          <a:ea typeface="+mn-ea"/>
          <a:cs typeface="+mn-cs"/>
        </a:defRPr>
      </a:lvl5pPr>
      <a:lvl6pPr marL="4573143" algn="l" defTabSz="914629" rtl="0" eaLnBrk="1" latinLnBrk="0" hangingPunct="1">
        <a:defRPr sz="3600" kern="1200">
          <a:solidFill>
            <a:schemeClr val="tx1"/>
          </a:solidFill>
          <a:latin typeface="+mn-lt"/>
          <a:ea typeface="+mn-ea"/>
          <a:cs typeface="+mn-cs"/>
        </a:defRPr>
      </a:lvl6pPr>
      <a:lvl7pPr marL="5487772" algn="l" defTabSz="914629" rtl="0" eaLnBrk="1" latinLnBrk="0" hangingPunct="1">
        <a:defRPr sz="3600" kern="1200">
          <a:solidFill>
            <a:schemeClr val="tx1"/>
          </a:solidFill>
          <a:latin typeface="+mn-lt"/>
          <a:ea typeface="+mn-ea"/>
          <a:cs typeface="+mn-cs"/>
        </a:defRPr>
      </a:lvl7pPr>
      <a:lvl8pPr marL="6402400" algn="l" defTabSz="914629" rtl="0" eaLnBrk="1" latinLnBrk="0" hangingPunct="1">
        <a:defRPr sz="3600" kern="1200">
          <a:solidFill>
            <a:schemeClr val="tx1"/>
          </a:solidFill>
          <a:latin typeface="+mn-lt"/>
          <a:ea typeface="+mn-ea"/>
          <a:cs typeface="+mn-cs"/>
        </a:defRPr>
      </a:lvl8pPr>
      <a:lvl9pPr marL="7317029" algn="l" defTabSz="91462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219360" y="549276"/>
            <a:ext cx="21948460" cy="2286000"/>
          </a:xfrm>
          <a:prstGeom prst="rect">
            <a:avLst/>
          </a:prstGeom>
        </p:spPr>
        <p:txBody>
          <a:bodyPr vert="horz" lIns="182926" tIns="91463" rIns="182926" bIns="91463"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1219360" y="3200405"/>
            <a:ext cx="21948460" cy="9051926"/>
          </a:xfrm>
          <a:prstGeom prst="rect">
            <a:avLst/>
          </a:prstGeom>
        </p:spPr>
        <p:txBody>
          <a:bodyPr vert="horz" lIns="182926" tIns="91463" rIns="182926" bIns="91463"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1219359" y="12712705"/>
            <a:ext cx="5690341" cy="730250"/>
          </a:xfrm>
          <a:prstGeom prst="rect">
            <a:avLst/>
          </a:prstGeom>
        </p:spPr>
        <p:txBody>
          <a:bodyPr vert="horz" lIns="182926" tIns="91463" rIns="182926" bIns="91463" rtlCol="0" anchor="ctr"/>
          <a:lstStyle>
            <a:lvl1pPr algn="l">
              <a:defRPr sz="2400">
                <a:solidFill>
                  <a:schemeClr val="tx1">
                    <a:tint val="75000"/>
                  </a:schemeClr>
                </a:solidFill>
              </a:defRPr>
            </a:lvl1pPr>
          </a:lstStyle>
          <a:p>
            <a:fld id="{E22678F8-BC67-8C4D-8E7C-BBFC0BCE4E35}" type="datetimeFigureOut">
              <a:rPr lang="es-ES" smtClean="0"/>
              <a:t>01/03/2021</a:t>
            </a:fld>
            <a:endParaRPr lang="es-ES"/>
          </a:p>
        </p:txBody>
      </p:sp>
      <p:sp>
        <p:nvSpPr>
          <p:cNvPr id="5" name="Marcador de pie de página 4"/>
          <p:cNvSpPr>
            <a:spLocks noGrp="1"/>
          </p:cNvSpPr>
          <p:nvPr>
            <p:ph type="ftr" sz="quarter" idx="3"/>
          </p:nvPr>
        </p:nvSpPr>
        <p:spPr>
          <a:xfrm>
            <a:off x="8332287" y="12712705"/>
            <a:ext cx="7722605" cy="730250"/>
          </a:xfrm>
          <a:prstGeom prst="rect">
            <a:avLst/>
          </a:prstGeom>
        </p:spPr>
        <p:txBody>
          <a:bodyPr vert="horz" lIns="182926" tIns="91463" rIns="182926" bIns="91463" rtlCol="0" anchor="ctr"/>
          <a:lstStyle>
            <a:lvl1pPr algn="ctr">
              <a:defRPr sz="24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17477477" y="12712705"/>
            <a:ext cx="5690341" cy="730250"/>
          </a:xfrm>
          <a:prstGeom prst="rect">
            <a:avLst/>
          </a:prstGeom>
        </p:spPr>
        <p:txBody>
          <a:bodyPr vert="horz" lIns="182926" tIns="91463" rIns="182926" bIns="91463" rtlCol="0" anchor="ctr"/>
          <a:lstStyle>
            <a:lvl1pPr algn="r">
              <a:defRPr sz="2400">
                <a:solidFill>
                  <a:schemeClr val="tx1">
                    <a:tint val="75000"/>
                  </a:schemeClr>
                </a:solidFill>
              </a:defRPr>
            </a:lvl1pPr>
          </a:lstStyle>
          <a:p>
            <a:fld id="{E116325F-988C-B748-9DED-C726DF97752E}" type="slidenum">
              <a:rPr lang="es-ES" smtClean="0"/>
              <a:t>‹#›</a:t>
            </a:fld>
            <a:endParaRPr lang="es-ES"/>
          </a:p>
        </p:txBody>
      </p:sp>
    </p:spTree>
    <p:extLst>
      <p:ext uri="{BB962C8B-B14F-4D97-AF65-F5344CB8AC3E}">
        <p14:creationId xmlns:p14="http://schemas.microsoft.com/office/powerpoint/2010/main" val="1080467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6" rtl="0" eaLnBrk="1" latinLnBrk="0" hangingPunct="1">
        <a:spcBef>
          <a:spcPct val="0"/>
        </a:spcBef>
        <a:buNone/>
        <a:defRPr sz="8798" kern="1200">
          <a:solidFill>
            <a:schemeClr val="tx1"/>
          </a:solidFill>
          <a:latin typeface="+mj-lt"/>
          <a:ea typeface="+mj-ea"/>
          <a:cs typeface="+mj-cs"/>
        </a:defRPr>
      </a:lvl1pPr>
    </p:titleStyle>
    <p:bodyStyle>
      <a:lvl1pPr marL="685834" indent="-685834" algn="l" defTabSz="914446" rtl="0" eaLnBrk="1" latinLnBrk="0" hangingPunct="1">
        <a:spcBef>
          <a:spcPct val="20000"/>
        </a:spcBef>
        <a:buFont typeface="Arial"/>
        <a:buChar char="•"/>
        <a:defRPr sz="6398" kern="1200">
          <a:solidFill>
            <a:schemeClr val="tx1"/>
          </a:solidFill>
          <a:latin typeface="+mn-lt"/>
          <a:ea typeface="+mn-ea"/>
          <a:cs typeface="+mn-cs"/>
        </a:defRPr>
      </a:lvl1pPr>
      <a:lvl2pPr marL="1485974" indent="-571528" algn="l" defTabSz="914446" rtl="0" eaLnBrk="1" latinLnBrk="0" hangingPunct="1">
        <a:spcBef>
          <a:spcPct val="20000"/>
        </a:spcBef>
        <a:buFont typeface="Arial"/>
        <a:buChar char="–"/>
        <a:defRPr sz="5598" kern="1200">
          <a:solidFill>
            <a:schemeClr val="tx1"/>
          </a:solidFill>
          <a:latin typeface="+mn-lt"/>
          <a:ea typeface="+mn-ea"/>
          <a:cs typeface="+mn-cs"/>
        </a:defRPr>
      </a:lvl2pPr>
      <a:lvl3pPr marL="2286114" indent="-457222" algn="l" defTabSz="914446" rtl="0" eaLnBrk="1" latinLnBrk="0" hangingPunct="1">
        <a:spcBef>
          <a:spcPct val="20000"/>
        </a:spcBef>
        <a:buFont typeface="Arial"/>
        <a:buChar char="•"/>
        <a:defRPr sz="4800" kern="1200">
          <a:solidFill>
            <a:schemeClr val="tx1"/>
          </a:solidFill>
          <a:latin typeface="+mn-lt"/>
          <a:ea typeface="+mn-ea"/>
          <a:cs typeface="+mn-cs"/>
        </a:defRPr>
      </a:lvl3pPr>
      <a:lvl4pPr marL="3200560" indent="-457222" algn="l" defTabSz="914446" rtl="0" eaLnBrk="1" latinLnBrk="0" hangingPunct="1">
        <a:spcBef>
          <a:spcPct val="20000"/>
        </a:spcBef>
        <a:buFont typeface="Arial"/>
        <a:buChar char="–"/>
        <a:defRPr sz="4000" kern="1200">
          <a:solidFill>
            <a:schemeClr val="tx1"/>
          </a:solidFill>
          <a:latin typeface="+mn-lt"/>
          <a:ea typeface="+mn-ea"/>
          <a:cs typeface="+mn-cs"/>
        </a:defRPr>
      </a:lvl4pPr>
      <a:lvl5pPr marL="4115006" indent="-457222" algn="l" defTabSz="914446" rtl="0" eaLnBrk="1" latinLnBrk="0" hangingPunct="1">
        <a:spcBef>
          <a:spcPct val="20000"/>
        </a:spcBef>
        <a:buFont typeface="Arial"/>
        <a:buChar char="»"/>
        <a:defRPr sz="4000" kern="1200">
          <a:solidFill>
            <a:schemeClr val="tx1"/>
          </a:solidFill>
          <a:latin typeface="+mn-lt"/>
          <a:ea typeface="+mn-ea"/>
          <a:cs typeface="+mn-cs"/>
        </a:defRPr>
      </a:lvl5pPr>
      <a:lvl6pPr marL="5029450" indent="-457222" algn="l" defTabSz="914446" rtl="0" eaLnBrk="1" latinLnBrk="0" hangingPunct="1">
        <a:spcBef>
          <a:spcPct val="20000"/>
        </a:spcBef>
        <a:buFont typeface="Arial"/>
        <a:buChar char="•"/>
        <a:defRPr sz="4000" kern="1200">
          <a:solidFill>
            <a:schemeClr val="tx1"/>
          </a:solidFill>
          <a:latin typeface="+mn-lt"/>
          <a:ea typeface="+mn-ea"/>
          <a:cs typeface="+mn-cs"/>
        </a:defRPr>
      </a:lvl6pPr>
      <a:lvl7pPr marL="5943896" indent="-457222" algn="l" defTabSz="914446" rtl="0" eaLnBrk="1" latinLnBrk="0" hangingPunct="1">
        <a:spcBef>
          <a:spcPct val="20000"/>
        </a:spcBef>
        <a:buFont typeface="Arial"/>
        <a:buChar char="•"/>
        <a:defRPr sz="4000" kern="1200">
          <a:solidFill>
            <a:schemeClr val="tx1"/>
          </a:solidFill>
          <a:latin typeface="+mn-lt"/>
          <a:ea typeface="+mn-ea"/>
          <a:cs typeface="+mn-cs"/>
        </a:defRPr>
      </a:lvl7pPr>
      <a:lvl8pPr marL="6858344" indent="-457222" algn="l" defTabSz="914446" rtl="0" eaLnBrk="1" latinLnBrk="0" hangingPunct="1">
        <a:spcBef>
          <a:spcPct val="20000"/>
        </a:spcBef>
        <a:buFont typeface="Arial"/>
        <a:buChar char="•"/>
        <a:defRPr sz="4000" kern="1200">
          <a:solidFill>
            <a:schemeClr val="tx1"/>
          </a:solidFill>
          <a:latin typeface="+mn-lt"/>
          <a:ea typeface="+mn-ea"/>
          <a:cs typeface="+mn-cs"/>
        </a:defRPr>
      </a:lvl8pPr>
      <a:lvl9pPr marL="7772788" indent="-457222" algn="l" defTabSz="914446"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s-ES"/>
      </a:defPPr>
      <a:lvl1pPr marL="0" algn="l" defTabSz="914446" rtl="0" eaLnBrk="1" latinLnBrk="0" hangingPunct="1">
        <a:defRPr sz="3600" kern="1200">
          <a:solidFill>
            <a:schemeClr val="tx1"/>
          </a:solidFill>
          <a:latin typeface="+mn-lt"/>
          <a:ea typeface="+mn-ea"/>
          <a:cs typeface="+mn-cs"/>
        </a:defRPr>
      </a:lvl1pPr>
      <a:lvl2pPr marL="914446" algn="l" defTabSz="914446" rtl="0" eaLnBrk="1" latinLnBrk="0" hangingPunct="1">
        <a:defRPr sz="3600" kern="1200">
          <a:solidFill>
            <a:schemeClr val="tx1"/>
          </a:solidFill>
          <a:latin typeface="+mn-lt"/>
          <a:ea typeface="+mn-ea"/>
          <a:cs typeface="+mn-cs"/>
        </a:defRPr>
      </a:lvl2pPr>
      <a:lvl3pPr marL="1828892" algn="l" defTabSz="914446" rtl="0" eaLnBrk="1" latinLnBrk="0" hangingPunct="1">
        <a:defRPr sz="3600" kern="1200">
          <a:solidFill>
            <a:schemeClr val="tx1"/>
          </a:solidFill>
          <a:latin typeface="+mn-lt"/>
          <a:ea typeface="+mn-ea"/>
          <a:cs typeface="+mn-cs"/>
        </a:defRPr>
      </a:lvl3pPr>
      <a:lvl4pPr marL="2743338" algn="l" defTabSz="914446" rtl="0" eaLnBrk="1" latinLnBrk="0" hangingPunct="1">
        <a:defRPr sz="3600" kern="1200">
          <a:solidFill>
            <a:schemeClr val="tx1"/>
          </a:solidFill>
          <a:latin typeface="+mn-lt"/>
          <a:ea typeface="+mn-ea"/>
          <a:cs typeface="+mn-cs"/>
        </a:defRPr>
      </a:lvl4pPr>
      <a:lvl5pPr marL="3657782" algn="l" defTabSz="914446" rtl="0" eaLnBrk="1" latinLnBrk="0" hangingPunct="1">
        <a:defRPr sz="3600" kern="1200">
          <a:solidFill>
            <a:schemeClr val="tx1"/>
          </a:solidFill>
          <a:latin typeface="+mn-lt"/>
          <a:ea typeface="+mn-ea"/>
          <a:cs typeface="+mn-cs"/>
        </a:defRPr>
      </a:lvl5pPr>
      <a:lvl6pPr marL="4572228" algn="l" defTabSz="914446" rtl="0" eaLnBrk="1" latinLnBrk="0" hangingPunct="1">
        <a:defRPr sz="3600" kern="1200">
          <a:solidFill>
            <a:schemeClr val="tx1"/>
          </a:solidFill>
          <a:latin typeface="+mn-lt"/>
          <a:ea typeface="+mn-ea"/>
          <a:cs typeface="+mn-cs"/>
        </a:defRPr>
      </a:lvl6pPr>
      <a:lvl7pPr marL="5486674" algn="l" defTabSz="914446" rtl="0" eaLnBrk="1" latinLnBrk="0" hangingPunct="1">
        <a:defRPr sz="3600" kern="1200">
          <a:solidFill>
            <a:schemeClr val="tx1"/>
          </a:solidFill>
          <a:latin typeface="+mn-lt"/>
          <a:ea typeface="+mn-ea"/>
          <a:cs typeface="+mn-cs"/>
        </a:defRPr>
      </a:lvl7pPr>
      <a:lvl8pPr marL="6401120" algn="l" defTabSz="914446" rtl="0" eaLnBrk="1" latinLnBrk="0" hangingPunct="1">
        <a:defRPr sz="3600" kern="1200">
          <a:solidFill>
            <a:schemeClr val="tx1"/>
          </a:solidFill>
          <a:latin typeface="+mn-lt"/>
          <a:ea typeface="+mn-ea"/>
          <a:cs typeface="+mn-cs"/>
        </a:defRPr>
      </a:lvl8pPr>
      <a:lvl9pPr marL="7315566" algn="l" defTabSz="91444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3AnwKQh8inI?feature=oembed" TargetMode="External"/><Relationship Id="rId1" Type="http://schemas.openxmlformats.org/officeDocument/2006/relationships/themeOverride" Target="../theme/themeOverride5.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hemeOverride" Target="../theme/themeOverride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9.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46.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hyperlink" Target="https://www.ded4inclusion.com/uploads/4/7/7/8/47789531/b1cover_orig.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image.shutterstock.com/image-vector/caricature-mans-head-his-mouth-600w-415924102.jpg" TargetMode="Externa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hyperlink" Target="https://imsts.com/sites/default/files/styles/image_1200x550/public/2018-06/blog-ims-perception-reality_1.jpg?itok=gNnJ3ujm" TargetMode="External"/><Relationship Id="rId4" Type="http://schemas.openxmlformats.org/officeDocument/2006/relationships/hyperlink" Target="https://www.youtube.com/watch?v=vK1tlLOavv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oslomet.no/en/research/research-groups/universal-design-ict"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researchgate.net/publication/342837421_Universal_Design_of_ICT_A_Historical_Journey_from_Specialized_Adaptations_Towards_Designing_for_Diversity" TargetMode="External"/><Relationship Id="rId5" Type="http://schemas.openxmlformats.org/officeDocument/2006/relationships/hyperlink" Target="https://ally.ac/" TargetMode="External"/><Relationship Id="rId4" Type="http://schemas.openxmlformats.org/officeDocument/2006/relationships/hyperlink" Target="https://www.youtube.com/watch?v=vK1tlLOavvM%20&#8203;"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facebook.com/buddybenchireland/photos/a.787924524649928/3193758157399874/?type=3" TargetMode="External"/><Relationship Id="rId3" Type="http://schemas.openxmlformats.org/officeDocument/2006/relationships/image" Target="../media/image2.png"/><Relationship Id="rId7" Type="http://schemas.openxmlformats.org/officeDocument/2006/relationships/hyperlink" Target="mailto:charmeuwp6@elte.h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chibird.com/post/181963063703/reminder-you-are-not-alone-you-have-people-out" TargetMode="Externa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y4Ek_kGAQWY?feature=oembed" TargetMode="External"/><Relationship Id="rId5" Type="http://schemas.openxmlformats.org/officeDocument/2006/relationships/image" Target="../media/image7.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209800" y="4356109"/>
            <a:ext cx="20669250" cy="1569445"/>
          </a:xfrm>
        </p:spPr>
        <p:txBody>
          <a:bodyPr anchor="t">
            <a:noAutofit/>
          </a:bodyPr>
          <a:lstStyle/>
          <a:p>
            <a:pPr algn="l">
              <a:lnSpc>
                <a:spcPct val="80000"/>
              </a:lnSpc>
            </a:pPr>
            <a:r>
              <a:rPr lang="es-ES" sz="6000" b="1" spc="-150" err="1">
                <a:solidFill>
                  <a:schemeClr val="bg1"/>
                </a:solidFill>
              </a:rPr>
              <a:t>Technology</a:t>
            </a:r>
            <a:r>
              <a:rPr lang="es-ES" sz="6000" b="1" spc="-150">
                <a:solidFill>
                  <a:schemeClr val="bg1"/>
                </a:solidFill>
              </a:rPr>
              <a:t> </a:t>
            </a:r>
            <a:r>
              <a:rPr lang="es-ES" sz="6000" b="1" spc="-150" err="1">
                <a:solidFill>
                  <a:schemeClr val="bg1"/>
                </a:solidFill>
              </a:rPr>
              <a:t>Enhanced</a:t>
            </a:r>
            <a:r>
              <a:rPr lang="es-ES" sz="6000" b="1" spc="-150">
                <a:solidFill>
                  <a:schemeClr val="bg1"/>
                </a:solidFill>
              </a:rPr>
              <a:t> Learning</a:t>
            </a:r>
          </a:p>
        </p:txBody>
      </p:sp>
      <p:sp>
        <p:nvSpPr>
          <p:cNvPr id="3" name="Subtítulo 2"/>
          <p:cNvSpPr>
            <a:spLocks noGrp="1"/>
          </p:cNvSpPr>
          <p:nvPr>
            <p:ph type="subTitle" idx="1"/>
          </p:nvPr>
        </p:nvSpPr>
        <p:spPr>
          <a:xfrm>
            <a:off x="2851161" y="8938616"/>
            <a:ext cx="18506651" cy="1738742"/>
          </a:xfrm>
        </p:spPr>
        <p:txBody>
          <a:bodyPr anchor="t">
            <a:normAutofit/>
          </a:bodyPr>
          <a:lstStyle/>
          <a:p>
            <a:pPr algn="l">
              <a:lnSpc>
                <a:spcPct val="90000"/>
              </a:lnSpc>
            </a:pPr>
            <a:r>
              <a:rPr lang="en-GB" sz="4300">
                <a:solidFill>
                  <a:srgbClr val="FFFFFF"/>
                </a:solidFill>
              </a:rPr>
              <a:t>4th of February 2021</a:t>
            </a:r>
          </a:p>
        </p:txBody>
      </p:sp>
      <p:sp>
        <p:nvSpPr>
          <p:cNvPr id="5" name="Título 1">
            <a:extLst>
              <a:ext uri="{FF2B5EF4-FFF2-40B4-BE49-F238E27FC236}">
                <a16:creationId xmlns:a16="http://schemas.microsoft.com/office/drawing/2014/main" id="{C1E077C4-E7D0-429A-ACEC-E909A9CDEB5E}"/>
              </a:ext>
            </a:extLst>
          </p:cNvPr>
          <p:cNvSpPr txBox="1">
            <a:spLocks/>
          </p:cNvSpPr>
          <p:nvPr/>
        </p:nvSpPr>
        <p:spPr>
          <a:xfrm>
            <a:off x="2201758" y="5811930"/>
            <a:ext cx="15414778" cy="1810077"/>
          </a:xfrm>
          <a:prstGeom prst="rect">
            <a:avLst/>
          </a:prstGeom>
        </p:spPr>
        <p:txBody>
          <a:bodyPr vert="horz" lIns="182926" tIns="91463" rIns="182926" bIns="91463" rtlCol="0" anchor="t">
            <a:no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lnSpc>
                <a:spcPct val="80000"/>
              </a:lnSpc>
            </a:pPr>
            <a:r>
              <a:rPr lang="es-ES" sz="9600" b="1" spc="-150">
                <a:solidFill>
                  <a:schemeClr val="bg1"/>
                </a:solidFill>
              </a:rPr>
              <a:t>THE WORKSHOP</a:t>
            </a:r>
            <a:endParaRPr lang="fr-FR" sz="9600">
              <a:solidFill>
                <a:schemeClr val="bg1"/>
              </a:solidFill>
              <a:cs typeface="Calibri"/>
            </a:endParaRPr>
          </a:p>
        </p:txBody>
      </p:sp>
    </p:spTree>
    <p:extLst>
      <p:ext uri="{BB962C8B-B14F-4D97-AF65-F5344CB8AC3E}">
        <p14:creationId xmlns:p14="http://schemas.microsoft.com/office/powerpoint/2010/main" val="319341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800545" y="4375483"/>
            <a:ext cx="18763404" cy="4511038"/>
          </a:xfrm>
        </p:spPr>
        <p:txBody>
          <a:bodyPr anchor="t">
            <a:noAutofit/>
          </a:bodyPr>
          <a:lstStyle/>
          <a:p>
            <a:pPr algn="l">
              <a:lnSpc>
                <a:spcPct val="80000"/>
              </a:lnSpc>
            </a:pPr>
            <a:r>
              <a:rPr lang="es-ES" sz="17996" b="1" spc="-150">
                <a:solidFill>
                  <a:schemeClr val="bg1"/>
                </a:solidFill>
              </a:rPr>
              <a:t>Tool choice:</a:t>
            </a:r>
            <a:br>
              <a:rPr lang="hu-HU" sz="17996" b="1" spc="-150">
                <a:solidFill>
                  <a:schemeClr val="bg1"/>
                </a:solidFill>
              </a:rPr>
            </a:br>
            <a:r>
              <a:rPr lang="hu-HU" sz="17996" b="1" spc="-150" err="1">
                <a:solidFill>
                  <a:schemeClr val="bg1"/>
                </a:solidFill>
              </a:rPr>
              <a:t>Strategy</a:t>
            </a:r>
            <a:r>
              <a:rPr lang="hu-HU" sz="17996" b="1" spc="-150">
                <a:solidFill>
                  <a:schemeClr val="bg1"/>
                </a:solidFill>
              </a:rPr>
              <a:t> game</a:t>
            </a:r>
            <a:endParaRPr lang="es-ES" sz="17996" b="1" spc="-150">
              <a:solidFill>
                <a:schemeClr val="bg1"/>
              </a:solidFill>
            </a:endParaRPr>
          </a:p>
        </p:txBody>
      </p:sp>
      <p:sp>
        <p:nvSpPr>
          <p:cNvPr id="3" name="Subtítulo 2"/>
          <p:cNvSpPr>
            <a:spLocks noGrp="1"/>
          </p:cNvSpPr>
          <p:nvPr>
            <p:ph type="subTitle" idx="1"/>
          </p:nvPr>
        </p:nvSpPr>
        <p:spPr>
          <a:xfrm>
            <a:off x="2852378" y="8938344"/>
            <a:ext cx="18504242" cy="1738516"/>
          </a:xfrm>
        </p:spPr>
        <p:txBody>
          <a:bodyPr anchor="t">
            <a:normAutofit/>
          </a:bodyPr>
          <a:lstStyle/>
          <a:p>
            <a:pPr algn="l">
              <a:lnSpc>
                <a:spcPct val="90000"/>
              </a:lnSpc>
            </a:pPr>
            <a:r>
              <a:rPr lang="hu-HU" sz="4300">
                <a:solidFill>
                  <a:srgbClr val="FFFFFF"/>
                </a:solidFill>
              </a:rPr>
              <a:t>04</a:t>
            </a:r>
            <a:r>
              <a:rPr lang="es-ES_tradnl" sz="4300">
                <a:solidFill>
                  <a:srgbClr val="FFFFFF"/>
                </a:solidFill>
              </a:rPr>
              <a:t>.0</a:t>
            </a:r>
            <a:r>
              <a:rPr lang="hu-HU" sz="4300">
                <a:solidFill>
                  <a:srgbClr val="FFFFFF"/>
                </a:solidFill>
              </a:rPr>
              <a:t>2</a:t>
            </a:r>
            <a:r>
              <a:rPr lang="es-ES_tradnl" sz="4300">
                <a:solidFill>
                  <a:srgbClr val="FFFFFF"/>
                </a:solidFill>
              </a:rPr>
              <a:t>.2021 </a:t>
            </a:r>
          </a:p>
          <a:p>
            <a:pPr algn="l">
              <a:lnSpc>
                <a:spcPct val="90000"/>
              </a:lnSpc>
            </a:pPr>
            <a:r>
              <a:rPr lang="hu-HU" sz="4300">
                <a:solidFill>
                  <a:srgbClr val="FFFFFF"/>
                </a:solidFill>
              </a:rPr>
              <a:t>Ádám Tóth, ELTE Eötvös Loránd University</a:t>
            </a:r>
            <a:endParaRPr lang="es-ES" sz="4300">
              <a:solidFill>
                <a:srgbClr val="FFFFFF"/>
              </a:solidFill>
            </a:endParaRPr>
          </a:p>
        </p:txBody>
      </p:sp>
    </p:spTree>
    <p:extLst>
      <p:ext uri="{BB962C8B-B14F-4D97-AF65-F5344CB8AC3E}">
        <p14:creationId xmlns:p14="http://schemas.microsoft.com/office/powerpoint/2010/main" val="2993947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fontScale="90000"/>
          </a:bodyPr>
          <a:lstStyle/>
          <a:p>
            <a:pPr algn="l">
              <a:lnSpc>
                <a:spcPct val="90000"/>
              </a:lnSpc>
            </a:pPr>
            <a:r>
              <a:rPr lang="en-US" sz="6698" b="1">
                <a:solidFill>
                  <a:srgbClr val="FFFFFF"/>
                </a:solidFill>
              </a:rPr>
              <a:t>About me</a:t>
            </a:r>
            <a:br>
              <a:rPr lang="en-US" sz="6698" b="1">
                <a:solidFill>
                  <a:srgbClr val="FFFFFF"/>
                </a:solidFill>
              </a:rPr>
            </a:br>
            <a:r>
              <a:rPr lang="hu-HU" sz="7198">
                <a:solidFill>
                  <a:srgbClr val="FFFFFF"/>
                </a:solidFill>
              </a:rPr>
              <a:t>Ádám Tóth</a:t>
            </a:r>
            <a:br>
              <a:rPr lang="es-ES" sz="7198">
                <a:solidFill>
                  <a:srgbClr val="FFFFFF"/>
                </a:solidFill>
              </a:rPr>
            </a:br>
            <a:endParaRPr lang="es-ES" sz="6698" b="1">
              <a:solidFill>
                <a:srgbClr val="FFFFFF"/>
              </a:solidFill>
            </a:endParaRPr>
          </a:p>
        </p:txBody>
      </p:sp>
      <p:sp>
        <p:nvSpPr>
          <p:cNvPr id="3" name="Marcador de contenido 2"/>
          <p:cNvSpPr>
            <a:spLocks noGrp="1"/>
          </p:cNvSpPr>
          <p:nvPr>
            <p:ph idx="1"/>
          </p:nvPr>
        </p:nvSpPr>
        <p:spPr>
          <a:xfrm>
            <a:off x="2853516" y="5740310"/>
            <a:ext cx="13147990" cy="5553448"/>
          </a:xfrm>
        </p:spPr>
        <p:txBody>
          <a:bodyPr wrap="square" numCol="1" spcCol="1080000">
            <a:noAutofit/>
          </a:bodyPr>
          <a:lstStyle/>
          <a:p>
            <a:pPr marL="0" indent="0">
              <a:lnSpc>
                <a:spcPct val="110000"/>
              </a:lnSpc>
              <a:buNone/>
            </a:pPr>
            <a:r>
              <a:rPr lang="it-IT" sz="4100">
                <a:solidFill>
                  <a:srgbClr val="2259A6"/>
                </a:solidFill>
              </a:rPr>
              <a:t>Ass</a:t>
            </a:r>
            <a:r>
              <a:rPr lang="hu-HU" sz="4100" err="1">
                <a:solidFill>
                  <a:srgbClr val="2259A6"/>
                </a:solidFill>
              </a:rPr>
              <a:t>istant</a:t>
            </a:r>
            <a:r>
              <a:rPr lang="it-IT" sz="4100">
                <a:solidFill>
                  <a:srgbClr val="2259A6"/>
                </a:solidFill>
              </a:rPr>
              <a:t> professor, </a:t>
            </a:r>
            <a:r>
              <a:rPr lang="hu-HU" sz="4100">
                <a:solidFill>
                  <a:srgbClr val="2259A6"/>
                </a:solidFill>
              </a:rPr>
              <a:t>F</a:t>
            </a:r>
            <a:r>
              <a:rPr lang="it-IT" sz="4100">
                <a:solidFill>
                  <a:srgbClr val="2259A6"/>
                </a:solidFill>
              </a:rPr>
              <a:t>aculty of </a:t>
            </a:r>
            <a:r>
              <a:rPr lang="hu-HU" sz="4100">
                <a:solidFill>
                  <a:srgbClr val="2259A6"/>
                </a:solidFill>
              </a:rPr>
              <a:t>Science, ELTE</a:t>
            </a:r>
            <a:endParaRPr lang="it-IT" sz="4100">
              <a:solidFill>
                <a:srgbClr val="2259A6"/>
              </a:solidFill>
            </a:endParaRPr>
          </a:p>
          <a:p>
            <a:pPr marL="0" indent="0">
              <a:lnSpc>
                <a:spcPct val="110000"/>
              </a:lnSpc>
              <a:buNone/>
            </a:pPr>
            <a:endParaRPr lang="it-IT" sz="4100">
              <a:solidFill>
                <a:srgbClr val="2259A6"/>
              </a:solidFill>
            </a:endParaRPr>
          </a:p>
          <a:p>
            <a:pPr marL="0" indent="0">
              <a:lnSpc>
                <a:spcPct val="110000"/>
              </a:lnSpc>
              <a:buNone/>
            </a:pPr>
            <a:r>
              <a:rPr lang="it-IT" sz="4100">
                <a:solidFill>
                  <a:srgbClr val="2259A6"/>
                </a:solidFill>
              </a:rPr>
              <a:t>Teaching:</a:t>
            </a:r>
          </a:p>
          <a:p>
            <a:pPr>
              <a:lnSpc>
                <a:spcPct val="110000"/>
              </a:lnSpc>
            </a:pPr>
            <a:r>
              <a:rPr lang="hu-HU" sz="4100" i="1" err="1">
                <a:solidFill>
                  <a:srgbClr val="2259A6"/>
                </a:solidFill>
              </a:rPr>
              <a:t>groundwater</a:t>
            </a:r>
            <a:endParaRPr lang="it-IT" sz="4100" i="1">
              <a:solidFill>
                <a:srgbClr val="2259A6"/>
              </a:solidFill>
            </a:endParaRPr>
          </a:p>
          <a:p>
            <a:pPr>
              <a:lnSpc>
                <a:spcPct val="110000"/>
              </a:lnSpc>
            </a:pPr>
            <a:r>
              <a:rPr lang="hu-HU" sz="4100" i="1" err="1">
                <a:solidFill>
                  <a:srgbClr val="2259A6"/>
                </a:solidFill>
              </a:rPr>
              <a:t>geophysics</a:t>
            </a:r>
            <a:endParaRPr lang="en-US" sz="4100" i="1">
              <a:solidFill>
                <a:srgbClr val="2259A6"/>
              </a:solidFill>
            </a:endParaRPr>
          </a:p>
          <a:p>
            <a:pPr>
              <a:lnSpc>
                <a:spcPct val="110000"/>
              </a:lnSpc>
            </a:pPr>
            <a:r>
              <a:rPr lang="hu-HU" sz="4100" i="1" err="1">
                <a:solidFill>
                  <a:srgbClr val="2259A6"/>
                </a:solidFill>
              </a:rPr>
              <a:t>geothermal</a:t>
            </a:r>
            <a:r>
              <a:rPr lang="hu-HU" sz="4100" i="1">
                <a:solidFill>
                  <a:srgbClr val="2259A6"/>
                </a:solidFill>
              </a:rPr>
              <a:t> </a:t>
            </a:r>
            <a:r>
              <a:rPr lang="hu-HU" sz="4100" i="1" err="1">
                <a:solidFill>
                  <a:srgbClr val="2259A6"/>
                </a:solidFill>
              </a:rPr>
              <a:t>energy</a:t>
            </a:r>
            <a:endParaRPr lang="en-US" sz="4100" i="1">
              <a:solidFill>
                <a:srgbClr val="2259A6"/>
              </a:solidFill>
            </a:endParaRPr>
          </a:p>
        </p:txBody>
      </p:sp>
      <p:pic>
        <p:nvPicPr>
          <p:cNvPr id="4" name="Image 3"/>
          <p:cNvPicPr>
            <a:picLocks noChangeAspect="1"/>
          </p:cNvPicPr>
          <p:nvPr/>
        </p:nvPicPr>
        <p:blipFill>
          <a:blip r:embed="rId3"/>
          <a:srcRect/>
          <a:stretch/>
        </p:blipFill>
        <p:spPr>
          <a:xfrm>
            <a:off x="16771788" y="5740311"/>
            <a:ext cx="4215638" cy="5620850"/>
          </a:xfrm>
          <a:prstGeom prst="rect">
            <a:avLst/>
          </a:prstGeom>
        </p:spPr>
      </p:pic>
    </p:spTree>
    <p:extLst>
      <p:ext uri="{BB962C8B-B14F-4D97-AF65-F5344CB8AC3E}">
        <p14:creationId xmlns:p14="http://schemas.microsoft.com/office/powerpoint/2010/main" val="450358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3252885D-9722-4C90-8203-0A50770C1221}"/>
              </a:ext>
            </a:extLst>
          </p:cNvPr>
          <p:cNvPicPr>
            <a:picLocks noChangeAspect="1"/>
          </p:cNvPicPr>
          <p:nvPr/>
        </p:nvPicPr>
        <p:blipFill>
          <a:blip r:embed="rId4"/>
          <a:stretch>
            <a:fillRect/>
          </a:stretch>
        </p:blipFill>
        <p:spPr>
          <a:xfrm>
            <a:off x="1066449" y="12317239"/>
            <a:ext cx="3804512" cy="1397870"/>
          </a:xfrm>
          <a:prstGeom prst="rect">
            <a:avLst/>
          </a:prstGeom>
        </p:spPr>
      </p:pic>
      <p:pic>
        <p:nvPicPr>
          <p:cNvPr id="1026" name="Picture 2" descr="The Groundwater Game | International Groundwater Resources Assessment Centre">
            <a:extLst>
              <a:ext uri="{FF2B5EF4-FFF2-40B4-BE49-F238E27FC236}">
                <a16:creationId xmlns:a16="http://schemas.microsoft.com/office/drawing/2014/main" id="{CA2E1F37-4D4F-47BA-A570-88D2694BF372}"/>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1066449" y="4276083"/>
            <a:ext cx="12135056" cy="8041154"/>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idx="1"/>
          </p:nvPr>
        </p:nvSpPr>
        <p:spPr>
          <a:xfrm>
            <a:off x="14297461" y="3385445"/>
            <a:ext cx="9589716" cy="9271562"/>
          </a:xfrm>
        </p:spPr>
        <p:txBody>
          <a:bodyPr wrap="square" numCol="1" spcCol="1080000">
            <a:noAutofit/>
          </a:bodyPr>
          <a:lstStyle/>
          <a:p>
            <a:pPr marL="0" indent="0">
              <a:lnSpc>
                <a:spcPct val="110000"/>
              </a:lnSpc>
              <a:buNone/>
            </a:pPr>
            <a:r>
              <a:rPr lang="en-US" sz="4100">
                <a:solidFill>
                  <a:srgbClr val="2259A6"/>
                </a:solidFill>
              </a:rPr>
              <a:t>In this computer simulation you are part of a </a:t>
            </a:r>
            <a:r>
              <a:rPr lang="en-US" sz="4100" b="1">
                <a:solidFill>
                  <a:srgbClr val="2259A6"/>
                </a:solidFill>
              </a:rPr>
              <a:t>small rural community of farmers </a:t>
            </a:r>
            <a:r>
              <a:rPr lang="en-US" sz="4100">
                <a:solidFill>
                  <a:srgbClr val="2259A6"/>
                </a:solidFill>
              </a:rPr>
              <a:t>who irrigate their land using groundwater. During the game farmers’ goal is to </a:t>
            </a:r>
            <a:r>
              <a:rPr lang="en-US" sz="4100" b="1">
                <a:solidFill>
                  <a:srgbClr val="2259A6"/>
                </a:solidFill>
              </a:rPr>
              <a:t>maximize the production</a:t>
            </a:r>
            <a:r>
              <a:rPr lang="en-US" sz="4100">
                <a:solidFill>
                  <a:srgbClr val="2259A6"/>
                </a:solidFill>
              </a:rPr>
              <a:t> of their crops. But as the game evolves, groundwater level is expected to drawdown which results in </a:t>
            </a:r>
            <a:r>
              <a:rPr lang="en-US" sz="4100" b="1">
                <a:solidFill>
                  <a:srgbClr val="2259A6"/>
                </a:solidFill>
              </a:rPr>
              <a:t>environmental consequents</a:t>
            </a:r>
            <a:r>
              <a:rPr lang="en-US" sz="4100">
                <a:solidFill>
                  <a:srgbClr val="2259A6"/>
                </a:solidFill>
              </a:rPr>
              <a:t> directly affecting the community and the players. Farmers will have to </a:t>
            </a:r>
            <a:r>
              <a:rPr lang="en-US" sz="4100" b="1">
                <a:solidFill>
                  <a:srgbClr val="2259A6"/>
                </a:solidFill>
              </a:rPr>
              <a:t>take measures to manage the common resource</a:t>
            </a:r>
            <a:r>
              <a:rPr lang="en-US" sz="4100">
                <a:solidFill>
                  <a:srgbClr val="2259A6"/>
                </a:solidFill>
              </a:rPr>
              <a:t>, get the best profit out of their crops and protect the environment and the community</a:t>
            </a:r>
            <a:r>
              <a:rPr lang="hu-HU" sz="4100">
                <a:solidFill>
                  <a:srgbClr val="2259A6"/>
                </a:solidFill>
              </a:rPr>
              <a:t>.</a:t>
            </a:r>
          </a:p>
        </p:txBody>
      </p:sp>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W</a:t>
            </a:r>
            <a:r>
              <a:rPr lang="hu-HU" sz="6698" b="1">
                <a:solidFill>
                  <a:srgbClr val="FFFFFF"/>
                </a:solidFill>
              </a:rPr>
              <a:t>h</a:t>
            </a:r>
            <a:r>
              <a:rPr lang="en-US" sz="6698" b="1">
                <a:solidFill>
                  <a:srgbClr val="FFFFFF"/>
                </a:solidFill>
              </a:rPr>
              <a:t>ich tool I have chosen and</a:t>
            </a:r>
            <a:br>
              <a:rPr lang="hu-HU" sz="6698" b="1">
                <a:solidFill>
                  <a:srgbClr val="FFFFFF"/>
                </a:solidFill>
              </a:rPr>
            </a:br>
            <a:r>
              <a:rPr lang="en-US" sz="6698" b="1">
                <a:solidFill>
                  <a:srgbClr val="FFFFFF"/>
                </a:solidFill>
              </a:rPr>
              <a:t>how I could use it in my course</a:t>
            </a:r>
            <a:endParaRPr lang="es-ES" sz="6698" b="1">
              <a:solidFill>
                <a:srgbClr val="FFFFFF"/>
              </a:solidFill>
            </a:endParaRPr>
          </a:p>
        </p:txBody>
      </p:sp>
      <p:sp>
        <p:nvSpPr>
          <p:cNvPr id="6" name="Téglalap 5">
            <a:extLst>
              <a:ext uri="{FF2B5EF4-FFF2-40B4-BE49-F238E27FC236}">
                <a16:creationId xmlns:a16="http://schemas.microsoft.com/office/drawing/2014/main" id="{B3E1AB66-9A41-4DAB-92A5-086D31217807}"/>
              </a:ext>
            </a:extLst>
          </p:cNvPr>
          <p:cNvSpPr/>
          <p:nvPr/>
        </p:nvSpPr>
        <p:spPr>
          <a:xfrm>
            <a:off x="14765566" y="12996777"/>
            <a:ext cx="7828425" cy="461665"/>
          </a:xfrm>
          <a:prstGeom prst="rect">
            <a:avLst/>
          </a:prstGeom>
        </p:spPr>
        <p:txBody>
          <a:bodyPr wrap="none">
            <a:spAutoFit/>
          </a:bodyPr>
          <a:lstStyle/>
          <a:p>
            <a:pPr defTabSz="914446"/>
            <a:r>
              <a:rPr lang="hu-HU" sz="2400">
                <a:solidFill>
                  <a:prstClr val="black"/>
                </a:solidFill>
                <a:latin typeface="Calibri"/>
              </a:rPr>
              <a:t>https://</a:t>
            </a:r>
            <a:r>
              <a:rPr lang="hu-HU" sz="2400" err="1">
                <a:solidFill>
                  <a:prstClr val="black"/>
                </a:solidFill>
                <a:latin typeface="Calibri"/>
              </a:rPr>
              <a:t>www.un-igrac.org</a:t>
            </a:r>
            <a:r>
              <a:rPr lang="hu-HU" sz="2400">
                <a:solidFill>
                  <a:prstClr val="black"/>
                </a:solidFill>
                <a:latin typeface="Calibri"/>
              </a:rPr>
              <a:t>/</a:t>
            </a:r>
            <a:r>
              <a:rPr lang="hu-HU" sz="2400" err="1">
                <a:solidFill>
                  <a:prstClr val="black"/>
                </a:solidFill>
                <a:latin typeface="Calibri"/>
              </a:rPr>
              <a:t>special</a:t>
            </a:r>
            <a:r>
              <a:rPr lang="hu-HU" sz="2400">
                <a:solidFill>
                  <a:prstClr val="black"/>
                </a:solidFill>
                <a:latin typeface="Calibri"/>
              </a:rPr>
              <a:t>-project/</a:t>
            </a:r>
            <a:r>
              <a:rPr lang="hu-HU" sz="2400" err="1">
                <a:solidFill>
                  <a:prstClr val="black"/>
                </a:solidFill>
                <a:latin typeface="Calibri"/>
              </a:rPr>
              <a:t>groundwater</a:t>
            </a:r>
            <a:r>
              <a:rPr lang="hu-HU" sz="2400">
                <a:solidFill>
                  <a:prstClr val="black"/>
                </a:solidFill>
                <a:latin typeface="Calibri"/>
              </a:rPr>
              <a:t>-game</a:t>
            </a:r>
          </a:p>
        </p:txBody>
      </p:sp>
      <p:sp>
        <p:nvSpPr>
          <p:cNvPr id="4" name="Téglalap 3">
            <a:extLst>
              <a:ext uri="{FF2B5EF4-FFF2-40B4-BE49-F238E27FC236}">
                <a16:creationId xmlns:a16="http://schemas.microsoft.com/office/drawing/2014/main" id="{EF970CAA-C855-48E6-9752-B775364733C1}"/>
              </a:ext>
            </a:extLst>
          </p:cNvPr>
          <p:cNvSpPr/>
          <p:nvPr/>
        </p:nvSpPr>
        <p:spPr>
          <a:xfrm>
            <a:off x="16668642" y="731486"/>
            <a:ext cx="7219477" cy="1569340"/>
          </a:xfrm>
          <a:prstGeom prst="rect">
            <a:avLst/>
          </a:prstGeom>
        </p:spPr>
        <p:txBody>
          <a:bodyPr wrap="none">
            <a:spAutoFit/>
          </a:bodyPr>
          <a:lstStyle/>
          <a:p>
            <a:pPr defTabSz="914446"/>
            <a:r>
              <a:rPr lang="hu-HU" sz="9598" b="1" spc="-150" err="1">
                <a:solidFill>
                  <a:prstClr val="white"/>
                </a:solidFill>
                <a:latin typeface="Calibri"/>
              </a:rPr>
              <a:t>Strategy</a:t>
            </a:r>
            <a:r>
              <a:rPr lang="hu-HU" sz="9598" b="1" spc="-150">
                <a:solidFill>
                  <a:prstClr val="white"/>
                </a:solidFill>
                <a:latin typeface="Calibri"/>
              </a:rPr>
              <a:t> game</a:t>
            </a:r>
            <a:endParaRPr lang="hu-HU">
              <a:solidFill>
                <a:prstClr val="black"/>
              </a:solidFill>
              <a:latin typeface="Calibri"/>
            </a:endParaRPr>
          </a:p>
        </p:txBody>
      </p:sp>
    </p:spTree>
    <p:extLst>
      <p:ext uri="{BB962C8B-B14F-4D97-AF65-F5344CB8AC3E}">
        <p14:creationId xmlns:p14="http://schemas.microsoft.com/office/powerpoint/2010/main" val="233448986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092113D9-E0FE-4B43-BE20-52978EDA9484}"/>
              </a:ext>
            </a:extLst>
          </p:cNvPr>
          <p:cNvPicPr>
            <a:picLocks noChangeAspect="1"/>
          </p:cNvPicPr>
          <p:nvPr/>
        </p:nvPicPr>
        <p:blipFill>
          <a:blip r:embed="rId4"/>
          <a:stretch>
            <a:fillRect/>
          </a:stretch>
        </p:blipFill>
        <p:spPr>
          <a:xfrm>
            <a:off x="7087265" y="3867652"/>
            <a:ext cx="12188832" cy="8801620"/>
          </a:xfrm>
          <a:prstGeom prst="rect">
            <a:avLst/>
          </a:prstGeom>
        </p:spPr>
      </p:pic>
      <p:sp>
        <p:nvSpPr>
          <p:cNvPr id="10" name="Título 1">
            <a:extLst>
              <a:ext uri="{FF2B5EF4-FFF2-40B4-BE49-F238E27FC236}">
                <a16:creationId xmlns:a16="http://schemas.microsoft.com/office/drawing/2014/main" id="{D8695F33-88E0-4C57-9738-558116BB890C}"/>
              </a:ext>
            </a:extLst>
          </p:cNvPr>
          <p:cNvSpPr txBox="1">
            <a:spLocks/>
          </p:cNvSpPr>
          <p:nvPr/>
        </p:nvSpPr>
        <p:spPr>
          <a:xfrm>
            <a:off x="4355527" y="731487"/>
            <a:ext cx="17234340" cy="2285702"/>
          </a:xfrm>
          <a:prstGeom prst="rect">
            <a:avLst/>
          </a:prstGeom>
        </p:spPr>
        <p:txBody>
          <a:bodyPr vert="horz" lIns="182902" tIns="91452" rIns="182902" bIns="91452" rtlCol="0" anchor="t">
            <a:norm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defTabSz="914446">
              <a:lnSpc>
                <a:spcPct val="90000"/>
              </a:lnSpc>
            </a:pPr>
            <a:r>
              <a:rPr lang="en-US" sz="6698" b="1">
                <a:solidFill>
                  <a:srgbClr val="FFFFFF"/>
                </a:solidFill>
                <a:latin typeface="Calibri"/>
              </a:rPr>
              <a:t>W</a:t>
            </a:r>
            <a:r>
              <a:rPr lang="hu-HU" sz="6698" b="1">
                <a:solidFill>
                  <a:srgbClr val="FFFFFF"/>
                </a:solidFill>
                <a:latin typeface="Calibri"/>
              </a:rPr>
              <a:t>h</a:t>
            </a:r>
            <a:r>
              <a:rPr lang="en-US" sz="6698" b="1">
                <a:solidFill>
                  <a:srgbClr val="FFFFFF"/>
                </a:solidFill>
                <a:latin typeface="Calibri"/>
              </a:rPr>
              <a:t>ich tool I have chosen and</a:t>
            </a:r>
            <a:br>
              <a:rPr lang="hu-HU" sz="6698" b="1">
                <a:solidFill>
                  <a:srgbClr val="FFFFFF"/>
                </a:solidFill>
                <a:latin typeface="Calibri"/>
              </a:rPr>
            </a:br>
            <a:r>
              <a:rPr lang="en-US" sz="6698" b="1">
                <a:solidFill>
                  <a:srgbClr val="FFFFFF"/>
                </a:solidFill>
                <a:latin typeface="Calibri"/>
              </a:rPr>
              <a:t>how I could use it in my course</a:t>
            </a:r>
            <a:endParaRPr lang="es-ES" sz="6698" b="1">
              <a:solidFill>
                <a:srgbClr val="FFFFFF"/>
              </a:solidFill>
              <a:latin typeface="Calibri"/>
            </a:endParaRPr>
          </a:p>
        </p:txBody>
      </p:sp>
      <p:pic>
        <p:nvPicPr>
          <p:cNvPr id="11" name="Kép 10">
            <a:extLst>
              <a:ext uri="{FF2B5EF4-FFF2-40B4-BE49-F238E27FC236}">
                <a16:creationId xmlns:a16="http://schemas.microsoft.com/office/drawing/2014/main" id="{024194DE-8F6E-4332-96DD-ED927073B7BC}"/>
              </a:ext>
            </a:extLst>
          </p:cNvPr>
          <p:cNvPicPr>
            <a:picLocks noChangeAspect="1"/>
          </p:cNvPicPr>
          <p:nvPr/>
        </p:nvPicPr>
        <p:blipFill>
          <a:blip r:embed="rId5"/>
          <a:stretch>
            <a:fillRect/>
          </a:stretch>
        </p:blipFill>
        <p:spPr>
          <a:xfrm>
            <a:off x="19514403" y="3219842"/>
            <a:ext cx="4608068" cy="9373680"/>
          </a:xfrm>
          <a:prstGeom prst="rect">
            <a:avLst/>
          </a:prstGeom>
        </p:spPr>
      </p:pic>
      <p:sp>
        <p:nvSpPr>
          <p:cNvPr id="12" name="Marcador de contenido 2">
            <a:extLst>
              <a:ext uri="{FF2B5EF4-FFF2-40B4-BE49-F238E27FC236}">
                <a16:creationId xmlns:a16="http://schemas.microsoft.com/office/drawing/2014/main" id="{0A29D94F-5C13-440F-B97A-2138D7B1AB2F}"/>
              </a:ext>
            </a:extLst>
          </p:cNvPr>
          <p:cNvSpPr>
            <a:spLocks noGrp="1"/>
          </p:cNvSpPr>
          <p:nvPr>
            <p:ph idx="1"/>
          </p:nvPr>
        </p:nvSpPr>
        <p:spPr>
          <a:xfrm>
            <a:off x="581884" y="3867653"/>
            <a:ext cx="6505382" cy="9432102"/>
          </a:xfrm>
        </p:spPr>
        <p:txBody>
          <a:bodyPr wrap="square" numCol="1" spcCol="1080000">
            <a:noAutofit/>
          </a:bodyPr>
          <a:lstStyle/>
          <a:p>
            <a:pPr marL="0" indent="0">
              <a:lnSpc>
                <a:spcPct val="110000"/>
              </a:lnSpc>
              <a:buNone/>
            </a:pPr>
            <a:r>
              <a:rPr lang="hu-HU" sz="4800" u="sng" err="1">
                <a:solidFill>
                  <a:srgbClr val="2259A6"/>
                </a:solidFill>
              </a:rPr>
              <a:t>Target</a:t>
            </a:r>
            <a:r>
              <a:rPr lang="hu-HU" sz="4800" u="sng">
                <a:solidFill>
                  <a:srgbClr val="2259A6"/>
                </a:solidFill>
              </a:rPr>
              <a:t> </a:t>
            </a:r>
            <a:r>
              <a:rPr lang="hu-HU" sz="4800" u="sng" err="1">
                <a:solidFill>
                  <a:srgbClr val="2259A6"/>
                </a:solidFill>
              </a:rPr>
              <a:t>audience</a:t>
            </a:r>
            <a:r>
              <a:rPr lang="hu-HU" sz="4800" u="sng">
                <a:solidFill>
                  <a:srgbClr val="2259A6"/>
                </a:solidFill>
              </a:rPr>
              <a:t>:</a:t>
            </a:r>
            <a:endParaRPr lang="hu-HU" sz="4100" u="sng">
              <a:solidFill>
                <a:srgbClr val="2259A6"/>
              </a:solidFill>
            </a:endParaRPr>
          </a:p>
          <a:p>
            <a:pPr>
              <a:lnSpc>
                <a:spcPct val="110000"/>
              </a:lnSpc>
            </a:pPr>
            <a:r>
              <a:rPr lang="hu-HU" sz="4100">
                <a:solidFill>
                  <a:srgbClr val="2259A6"/>
                </a:solidFill>
              </a:rPr>
              <a:t>w</a:t>
            </a:r>
            <a:r>
              <a:rPr lang="en-US" sz="4100" err="1">
                <a:solidFill>
                  <a:srgbClr val="2259A6"/>
                </a:solidFill>
              </a:rPr>
              <a:t>ater</a:t>
            </a:r>
            <a:r>
              <a:rPr lang="en-US" sz="4100">
                <a:solidFill>
                  <a:srgbClr val="2259A6"/>
                </a:solidFill>
              </a:rPr>
              <a:t> end-users</a:t>
            </a:r>
            <a:endParaRPr lang="hu-HU" sz="4100">
              <a:solidFill>
                <a:srgbClr val="2259A6"/>
              </a:solidFill>
            </a:endParaRPr>
          </a:p>
          <a:p>
            <a:pPr>
              <a:lnSpc>
                <a:spcPct val="110000"/>
              </a:lnSpc>
            </a:pPr>
            <a:r>
              <a:rPr lang="en-US" sz="4100">
                <a:solidFill>
                  <a:srgbClr val="2259A6"/>
                </a:solidFill>
              </a:rPr>
              <a:t>students</a:t>
            </a:r>
            <a:endParaRPr lang="hu-HU" sz="4100">
              <a:solidFill>
                <a:srgbClr val="2259A6"/>
              </a:solidFill>
            </a:endParaRPr>
          </a:p>
          <a:p>
            <a:pPr>
              <a:lnSpc>
                <a:spcPct val="110000"/>
              </a:lnSpc>
            </a:pPr>
            <a:r>
              <a:rPr lang="en-US" sz="4100">
                <a:solidFill>
                  <a:srgbClr val="2259A6"/>
                </a:solidFill>
              </a:rPr>
              <a:t>water authorities</a:t>
            </a:r>
            <a:endParaRPr lang="hu-HU" sz="4100">
              <a:solidFill>
                <a:srgbClr val="2259A6"/>
              </a:solidFill>
            </a:endParaRPr>
          </a:p>
          <a:p>
            <a:pPr>
              <a:lnSpc>
                <a:spcPct val="110000"/>
              </a:lnSpc>
            </a:pPr>
            <a:r>
              <a:rPr lang="en-US" sz="4100">
                <a:solidFill>
                  <a:srgbClr val="2259A6"/>
                </a:solidFill>
              </a:rPr>
              <a:t>water professionals</a:t>
            </a:r>
            <a:endParaRPr lang="hu-HU" sz="4100">
              <a:solidFill>
                <a:srgbClr val="2259A6"/>
              </a:solidFill>
            </a:endParaRPr>
          </a:p>
          <a:p>
            <a:pPr>
              <a:lnSpc>
                <a:spcPct val="110000"/>
              </a:lnSpc>
            </a:pPr>
            <a:r>
              <a:rPr lang="en-US" sz="4100">
                <a:solidFill>
                  <a:srgbClr val="2259A6"/>
                </a:solidFill>
              </a:rPr>
              <a:t>early career hydrogeologists</a:t>
            </a:r>
            <a:endParaRPr lang="hu-HU" sz="4100">
              <a:solidFill>
                <a:srgbClr val="2259A6"/>
              </a:solidFill>
            </a:endParaRPr>
          </a:p>
          <a:p>
            <a:pPr>
              <a:lnSpc>
                <a:spcPct val="110000"/>
              </a:lnSpc>
            </a:pPr>
            <a:r>
              <a:rPr lang="en-US" sz="4100" err="1">
                <a:solidFill>
                  <a:srgbClr val="2259A6"/>
                </a:solidFill>
              </a:rPr>
              <a:t>wate</a:t>
            </a:r>
            <a:r>
              <a:rPr lang="hu-HU" sz="4100">
                <a:solidFill>
                  <a:srgbClr val="2259A6"/>
                </a:solidFill>
              </a:rPr>
              <a:t>r </a:t>
            </a:r>
            <a:r>
              <a:rPr lang="en-US" sz="4100">
                <a:solidFill>
                  <a:srgbClr val="2259A6"/>
                </a:solidFill>
              </a:rPr>
              <a:t>sociologists</a:t>
            </a:r>
            <a:r>
              <a:rPr lang="hu-HU" sz="4100">
                <a:solidFill>
                  <a:srgbClr val="2259A6"/>
                </a:solidFill>
              </a:rPr>
              <a:t> </a:t>
            </a:r>
            <a:r>
              <a:rPr lang="en-US" sz="4100">
                <a:solidFill>
                  <a:srgbClr val="2259A6"/>
                </a:solidFill>
              </a:rPr>
              <a:t>and economists</a:t>
            </a:r>
            <a:endParaRPr lang="hu-HU" sz="4100">
              <a:solidFill>
                <a:srgbClr val="2259A6"/>
              </a:solidFill>
            </a:endParaRPr>
          </a:p>
          <a:p>
            <a:pPr>
              <a:lnSpc>
                <a:spcPct val="110000"/>
              </a:lnSpc>
            </a:pPr>
            <a:r>
              <a:rPr lang="en-US" sz="4100">
                <a:solidFill>
                  <a:srgbClr val="2259A6"/>
                </a:solidFill>
              </a:rPr>
              <a:t>NGOs</a:t>
            </a:r>
            <a:endParaRPr lang="hu-HU" sz="4100">
              <a:solidFill>
                <a:srgbClr val="2259A6"/>
              </a:solidFill>
            </a:endParaRPr>
          </a:p>
          <a:p>
            <a:pPr>
              <a:lnSpc>
                <a:spcPct val="110000"/>
              </a:lnSpc>
            </a:pPr>
            <a:r>
              <a:rPr lang="en-US" sz="4100">
                <a:solidFill>
                  <a:srgbClr val="2259A6"/>
                </a:solidFill>
              </a:rPr>
              <a:t>UN Agencies</a:t>
            </a:r>
            <a:endParaRPr lang="hu-HU" sz="4100">
              <a:solidFill>
                <a:srgbClr val="2259A6"/>
              </a:solidFill>
            </a:endParaRPr>
          </a:p>
          <a:p>
            <a:pPr>
              <a:lnSpc>
                <a:spcPct val="110000"/>
              </a:lnSpc>
            </a:pPr>
            <a:r>
              <a:rPr lang="en-US" sz="4100">
                <a:solidFill>
                  <a:srgbClr val="2259A6"/>
                </a:solidFill>
              </a:rPr>
              <a:t>WASH experts</a:t>
            </a:r>
            <a:endParaRPr lang="hu-HU" sz="4100">
              <a:solidFill>
                <a:srgbClr val="2259A6"/>
              </a:solidFill>
            </a:endParaRPr>
          </a:p>
          <a:p>
            <a:pPr marL="0" indent="0">
              <a:lnSpc>
                <a:spcPct val="110000"/>
              </a:lnSpc>
              <a:buNone/>
            </a:pPr>
            <a:endParaRPr lang="hu-HU" sz="4100">
              <a:solidFill>
                <a:srgbClr val="2259A6"/>
              </a:solidFill>
            </a:endParaRPr>
          </a:p>
          <a:p>
            <a:pPr marL="0" indent="0">
              <a:lnSpc>
                <a:spcPct val="110000"/>
              </a:lnSpc>
              <a:buNone/>
            </a:pPr>
            <a:endParaRPr lang="hu-HU" sz="4100">
              <a:solidFill>
                <a:srgbClr val="2259A6"/>
              </a:solidFill>
            </a:endParaRPr>
          </a:p>
          <a:p>
            <a:pPr marL="0" indent="0">
              <a:lnSpc>
                <a:spcPct val="110000"/>
              </a:lnSpc>
              <a:buNone/>
            </a:pPr>
            <a:endParaRPr lang="fr-FR" sz="4100">
              <a:solidFill>
                <a:srgbClr val="2259A6"/>
              </a:solidFill>
            </a:endParaRPr>
          </a:p>
        </p:txBody>
      </p:sp>
      <p:sp>
        <p:nvSpPr>
          <p:cNvPr id="13" name="Téglalap 12">
            <a:extLst>
              <a:ext uri="{FF2B5EF4-FFF2-40B4-BE49-F238E27FC236}">
                <a16:creationId xmlns:a16="http://schemas.microsoft.com/office/drawing/2014/main" id="{C92AE8DD-7E89-4748-AEAB-18D7D7D9DDC8}"/>
              </a:ext>
            </a:extLst>
          </p:cNvPr>
          <p:cNvSpPr/>
          <p:nvPr/>
        </p:nvSpPr>
        <p:spPr>
          <a:xfrm>
            <a:off x="7144408" y="12446781"/>
            <a:ext cx="16888146" cy="1354217"/>
          </a:xfrm>
          <a:prstGeom prst="rect">
            <a:avLst/>
          </a:prstGeom>
        </p:spPr>
        <p:txBody>
          <a:bodyPr wrap="square">
            <a:spAutoFit/>
          </a:bodyPr>
          <a:lstStyle/>
          <a:p>
            <a:pPr defTabSz="914446"/>
            <a:r>
              <a:rPr lang="en-US" sz="4100">
                <a:solidFill>
                  <a:srgbClr val="2259A6"/>
                </a:solidFill>
                <a:latin typeface="Calibri"/>
              </a:rPr>
              <a:t>The Groundwater Game is an excel calculations spreadsheet-based simulation managed through an app and supported with a Power Point presentation.</a:t>
            </a:r>
            <a:endParaRPr lang="hu-HU" sz="4100">
              <a:solidFill>
                <a:srgbClr val="2259A6"/>
              </a:solidFill>
              <a:latin typeface="Calibri"/>
            </a:endParaRPr>
          </a:p>
        </p:txBody>
      </p:sp>
      <p:sp>
        <p:nvSpPr>
          <p:cNvPr id="14" name="Téglalap 13">
            <a:extLst>
              <a:ext uri="{FF2B5EF4-FFF2-40B4-BE49-F238E27FC236}">
                <a16:creationId xmlns:a16="http://schemas.microsoft.com/office/drawing/2014/main" id="{286A69F5-46AC-463E-8A2D-9E2A4B6DF0DE}"/>
              </a:ext>
            </a:extLst>
          </p:cNvPr>
          <p:cNvSpPr/>
          <p:nvPr/>
        </p:nvSpPr>
        <p:spPr>
          <a:xfrm>
            <a:off x="16668642" y="731486"/>
            <a:ext cx="7219477" cy="1569340"/>
          </a:xfrm>
          <a:prstGeom prst="rect">
            <a:avLst/>
          </a:prstGeom>
        </p:spPr>
        <p:txBody>
          <a:bodyPr wrap="none">
            <a:spAutoFit/>
          </a:bodyPr>
          <a:lstStyle/>
          <a:p>
            <a:pPr defTabSz="914446"/>
            <a:r>
              <a:rPr lang="hu-HU" sz="9598" b="1" spc="-150" err="1">
                <a:solidFill>
                  <a:prstClr val="white"/>
                </a:solidFill>
                <a:latin typeface="Calibri"/>
              </a:rPr>
              <a:t>Strategy</a:t>
            </a:r>
            <a:r>
              <a:rPr lang="hu-HU" sz="9598" b="1" spc="-150">
                <a:solidFill>
                  <a:prstClr val="white"/>
                </a:solidFill>
                <a:latin typeface="Calibri"/>
              </a:rPr>
              <a:t> game</a:t>
            </a:r>
            <a:endParaRPr lang="hu-HU">
              <a:solidFill>
                <a:prstClr val="black"/>
              </a:solidFill>
              <a:latin typeface="Calibri"/>
            </a:endParaRPr>
          </a:p>
        </p:txBody>
      </p:sp>
    </p:spTree>
    <p:extLst>
      <p:ext uri="{BB962C8B-B14F-4D97-AF65-F5344CB8AC3E}">
        <p14:creationId xmlns:p14="http://schemas.microsoft.com/office/powerpoint/2010/main" val="257377413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Benefits</a:t>
            </a:r>
            <a:endParaRPr lang="es-ES" sz="6698" b="1">
              <a:solidFill>
                <a:srgbClr val="FFFFFF"/>
              </a:solidFill>
            </a:endParaRPr>
          </a:p>
        </p:txBody>
      </p:sp>
      <p:sp>
        <p:nvSpPr>
          <p:cNvPr id="4" name="Téglalap 3">
            <a:extLst>
              <a:ext uri="{FF2B5EF4-FFF2-40B4-BE49-F238E27FC236}">
                <a16:creationId xmlns:a16="http://schemas.microsoft.com/office/drawing/2014/main" id="{FB049DCF-FDC8-4184-9D60-BF3250084726}"/>
              </a:ext>
            </a:extLst>
          </p:cNvPr>
          <p:cNvSpPr/>
          <p:nvPr/>
        </p:nvSpPr>
        <p:spPr>
          <a:xfrm>
            <a:off x="9972963" y="3855231"/>
            <a:ext cx="13631928" cy="9198608"/>
          </a:xfrm>
          <a:prstGeom prst="rect">
            <a:avLst/>
          </a:prstGeom>
        </p:spPr>
        <p:txBody>
          <a:bodyPr wrap="square">
            <a:spAutoFit/>
          </a:bodyPr>
          <a:lstStyle/>
          <a:p>
            <a:pPr defTabSz="914446">
              <a:lnSpc>
                <a:spcPct val="110000"/>
              </a:lnSpc>
            </a:pPr>
            <a:r>
              <a:rPr lang="hu-HU" sz="4800" u="sng" err="1">
                <a:solidFill>
                  <a:srgbClr val="2259A6"/>
                </a:solidFill>
                <a:latin typeface="Calibri"/>
              </a:rPr>
              <a:t>Learning</a:t>
            </a:r>
            <a:r>
              <a:rPr lang="hu-HU" sz="4800" u="sng">
                <a:solidFill>
                  <a:srgbClr val="2259A6"/>
                </a:solidFill>
                <a:latin typeface="Calibri"/>
              </a:rPr>
              <a:t> </a:t>
            </a:r>
            <a:r>
              <a:rPr lang="hu-HU" sz="4800" u="sng" err="1">
                <a:solidFill>
                  <a:srgbClr val="2259A6"/>
                </a:solidFill>
                <a:latin typeface="Calibri"/>
              </a:rPr>
              <a:t>objectives</a:t>
            </a:r>
            <a:r>
              <a:rPr lang="hu-HU" sz="4800" u="sng">
                <a:solidFill>
                  <a:srgbClr val="2259A6"/>
                </a:solidFill>
                <a:latin typeface="Calibri"/>
              </a:rPr>
              <a:t>:</a:t>
            </a:r>
          </a:p>
          <a:p>
            <a:pPr defTabSz="914446">
              <a:lnSpc>
                <a:spcPct val="110000"/>
              </a:lnSpc>
            </a:pPr>
            <a:r>
              <a:rPr lang="en-US" sz="4100">
                <a:solidFill>
                  <a:srgbClr val="2259A6"/>
                </a:solidFill>
                <a:latin typeface="Calibri"/>
              </a:rPr>
              <a:t>The game provides opportunities to learn concepts related to </a:t>
            </a:r>
            <a:r>
              <a:rPr lang="en-US" sz="4100" b="1">
                <a:solidFill>
                  <a:srgbClr val="2259A6"/>
                </a:solidFill>
                <a:latin typeface="Calibri"/>
              </a:rPr>
              <a:t>groundwater use </a:t>
            </a:r>
            <a:r>
              <a:rPr lang="en-US" sz="4100">
                <a:solidFill>
                  <a:srgbClr val="2259A6"/>
                </a:solidFill>
                <a:latin typeface="Calibri"/>
              </a:rPr>
              <a:t>such as </a:t>
            </a:r>
            <a:r>
              <a:rPr lang="en-US" sz="4100" b="1">
                <a:solidFill>
                  <a:srgbClr val="2259A6"/>
                </a:solidFill>
                <a:latin typeface="Calibri"/>
              </a:rPr>
              <a:t>drawdown and depletion </a:t>
            </a:r>
            <a:r>
              <a:rPr lang="en-US" sz="4100">
                <a:solidFill>
                  <a:srgbClr val="2259A6"/>
                </a:solidFill>
                <a:latin typeface="Calibri"/>
              </a:rPr>
              <a:t>as well as gain insight into common pool resources, </a:t>
            </a:r>
            <a:r>
              <a:rPr lang="en-US" sz="4100" b="1">
                <a:solidFill>
                  <a:srgbClr val="2259A6"/>
                </a:solidFill>
                <a:latin typeface="Calibri"/>
              </a:rPr>
              <a:t>groundwater governance</a:t>
            </a:r>
            <a:r>
              <a:rPr lang="en-US" sz="4100">
                <a:solidFill>
                  <a:srgbClr val="2259A6"/>
                </a:solidFill>
                <a:latin typeface="Calibri"/>
              </a:rPr>
              <a:t>, </a:t>
            </a:r>
            <a:r>
              <a:rPr lang="en-US" sz="4100" b="1">
                <a:solidFill>
                  <a:srgbClr val="2259A6"/>
                </a:solidFill>
                <a:latin typeface="Calibri"/>
              </a:rPr>
              <a:t>groundwater management</a:t>
            </a:r>
            <a:r>
              <a:rPr lang="en-US" sz="4100">
                <a:solidFill>
                  <a:srgbClr val="2259A6"/>
                </a:solidFill>
                <a:latin typeface="Calibri"/>
              </a:rPr>
              <a:t>, and </a:t>
            </a:r>
            <a:r>
              <a:rPr lang="en-US" sz="4100" b="1">
                <a:solidFill>
                  <a:srgbClr val="2259A6"/>
                </a:solidFill>
                <a:latin typeface="Calibri"/>
              </a:rPr>
              <a:t>collective action</a:t>
            </a:r>
            <a:r>
              <a:rPr lang="en-US" sz="4100">
                <a:solidFill>
                  <a:srgbClr val="2259A6"/>
                </a:solidFill>
                <a:latin typeface="Calibri"/>
              </a:rPr>
              <a:t>.</a:t>
            </a:r>
            <a:endParaRPr lang="hu-HU" sz="4100">
              <a:solidFill>
                <a:srgbClr val="2259A6"/>
              </a:solidFill>
              <a:latin typeface="Calibri"/>
            </a:endParaRPr>
          </a:p>
          <a:p>
            <a:pPr defTabSz="914446">
              <a:lnSpc>
                <a:spcPct val="110000"/>
              </a:lnSpc>
            </a:pPr>
            <a:endParaRPr lang="hu-HU" sz="4100">
              <a:solidFill>
                <a:srgbClr val="2259A6"/>
              </a:solidFill>
              <a:latin typeface="Calibri"/>
            </a:endParaRPr>
          </a:p>
          <a:p>
            <a:pPr marL="742802" indent="-742802" defTabSz="914446">
              <a:lnSpc>
                <a:spcPct val="110000"/>
              </a:lnSpc>
              <a:buFontTx/>
              <a:buAutoNum type="arabicPeriod"/>
            </a:pPr>
            <a:r>
              <a:rPr lang="hu-HU" sz="4100" err="1">
                <a:solidFill>
                  <a:srgbClr val="2259A6"/>
                </a:solidFill>
                <a:latin typeface="Calibri"/>
              </a:rPr>
              <a:t>improve</a:t>
            </a:r>
            <a:r>
              <a:rPr lang="hu-HU" sz="4100">
                <a:solidFill>
                  <a:srgbClr val="2259A6"/>
                </a:solidFill>
                <a:latin typeface="Calibri"/>
              </a:rPr>
              <a:t> </a:t>
            </a:r>
            <a:r>
              <a:rPr lang="hu-HU" sz="4100" err="1">
                <a:solidFill>
                  <a:srgbClr val="2259A6"/>
                </a:solidFill>
                <a:latin typeface="Calibri"/>
              </a:rPr>
              <a:t>the</a:t>
            </a:r>
            <a:r>
              <a:rPr lang="hu-HU" sz="4100">
                <a:solidFill>
                  <a:srgbClr val="2259A6"/>
                </a:solidFill>
                <a:latin typeface="Calibri"/>
              </a:rPr>
              <a:t> p</a:t>
            </a:r>
            <a:r>
              <a:rPr lang="en-US" sz="4100" err="1">
                <a:solidFill>
                  <a:srgbClr val="2259A6"/>
                </a:solidFill>
                <a:latin typeface="Calibri"/>
              </a:rPr>
              <a:t>articipants</a:t>
            </a:r>
            <a:r>
              <a:rPr lang="en-US" sz="4100">
                <a:solidFill>
                  <a:srgbClr val="2259A6"/>
                </a:solidFill>
                <a:latin typeface="Calibri"/>
              </a:rPr>
              <a:t>’ understanding of the </a:t>
            </a:r>
            <a:r>
              <a:rPr lang="en-US" sz="4100" b="1">
                <a:solidFill>
                  <a:srgbClr val="2259A6"/>
                </a:solidFill>
                <a:latin typeface="Calibri"/>
              </a:rPr>
              <a:t>functioning of groundwater systems</a:t>
            </a:r>
            <a:r>
              <a:rPr lang="en-US" sz="4100">
                <a:solidFill>
                  <a:srgbClr val="2259A6"/>
                </a:solidFill>
                <a:latin typeface="Calibri"/>
              </a:rPr>
              <a:t> and </a:t>
            </a:r>
            <a:r>
              <a:rPr lang="en-US" sz="4100" b="1">
                <a:solidFill>
                  <a:srgbClr val="2259A6"/>
                </a:solidFill>
                <a:latin typeface="Calibri"/>
              </a:rPr>
              <a:t>introduce technical concepts</a:t>
            </a:r>
            <a:r>
              <a:rPr lang="en-US" sz="4100">
                <a:solidFill>
                  <a:srgbClr val="2259A6"/>
                </a:solidFill>
                <a:latin typeface="Calibri"/>
              </a:rPr>
              <a:t>;</a:t>
            </a:r>
            <a:endParaRPr lang="hu-HU" sz="4100">
              <a:solidFill>
                <a:srgbClr val="2259A6"/>
              </a:solidFill>
              <a:latin typeface="Calibri"/>
            </a:endParaRPr>
          </a:p>
          <a:p>
            <a:pPr marL="742802" indent="-742802" defTabSz="914446">
              <a:lnSpc>
                <a:spcPct val="110000"/>
              </a:lnSpc>
              <a:buFontTx/>
              <a:buAutoNum type="arabicPeriod"/>
            </a:pPr>
            <a:r>
              <a:rPr lang="en-US" sz="4100">
                <a:solidFill>
                  <a:srgbClr val="2259A6"/>
                </a:solidFill>
                <a:latin typeface="Calibri"/>
              </a:rPr>
              <a:t>foster a deeper appreciation of the </a:t>
            </a:r>
            <a:r>
              <a:rPr lang="en-US" sz="4100" b="1">
                <a:solidFill>
                  <a:srgbClr val="2259A6"/>
                </a:solidFill>
                <a:latin typeface="Calibri"/>
              </a:rPr>
              <a:t>collective action choices </a:t>
            </a:r>
            <a:r>
              <a:rPr lang="en-US" sz="4100">
                <a:solidFill>
                  <a:srgbClr val="2259A6"/>
                </a:solidFill>
                <a:latin typeface="Calibri"/>
              </a:rPr>
              <a:t>and challenges for regulating groundwater use by influencing policies and management practices;</a:t>
            </a:r>
            <a:endParaRPr lang="hu-HU" sz="4100">
              <a:solidFill>
                <a:srgbClr val="2259A6"/>
              </a:solidFill>
              <a:latin typeface="Calibri"/>
            </a:endParaRPr>
          </a:p>
          <a:p>
            <a:pPr marL="742802" indent="-742802" defTabSz="914446">
              <a:lnSpc>
                <a:spcPct val="110000"/>
              </a:lnSpc>
              <a:buFontTx/>
              <a:buAutoNum type="arabicPeriod"/>
            </a:pPr>
            <a:r>
              <a:rPr lang="en-US" sz="4100">
                <a:solidFill>
                  <a:srgbClr val="2259A6"/>
                </a:solidFill>
                <a:latin typeface="Calibri"/>
              </a:rPr>
              <a:t>open up a discussion on the challenges of </a:t>
            </a:r>
            <a:r>
              <a:rPr lang="en-US" sz="4100" b="1">
                <a:solidFill>
                  <a:srgbClr val="2259A6"/>
                </a:solidFill>
                <a:latin typeface="Calibri"/>
              </a:rPr>
              <a:t>sustainable and equitable groundwater </a:t>
            </a:r>
            <a:r>
              <a:rPr lang="en-US" sz="4100">
                <a:solidFill>
                  <a:srgbClr val="2259A6"/>
                </a:solidFill>
                <a:latin typeface="Calibri"/>
              </a:rPr>
              <a:t>resources management. </a:t>
            </a:r>
            <a:endParaRPr lang="es-ES" sz="4100">
              <a:solidFill>
                <a:srgbClr val="2259A6"/>
              </a:solidFill>
              <a:latin typeface="Calibri"/>
            </a:endParaRPr>
          </a:p>
        </p:txBody>
      </p:sp>
      <p:sp>
        <p:nvSpPr>
          <p:cNvPr id="8" name="Téglalap 7">
            <a:extLst>
              <a:ext uri="{FF2B5EF4-FFF2-40B4-BE49-F238E27FC236}">
                <a16:creationId xmlns:a16="http://schemas.microsoft.com/office/drawing/2014/main" id="{41401CC2-F9B9-4720-A079-5DD0061B89BE}"/>
              </a:ext>
            </a:extLst>
          </p:cNvPr>
          <p:cNvSpPr/>
          <p:nvPr/>
        </p:nvSpPr>
        <p:spPr>
          <a:xfrm>
            <a:off x="782286" y="4082982"/>
            <a:ext cx="8162114" cy="8925520"/>
          </a:xfrm>
          <a:prstGeom prst="rect">
            <a:avLst/>
          </a:prstGeom>
        </p:spPr>
        <p:txBody>
          <a:bodyPr wrap="square">
            <a:spAutoFit/>
          </a:bodyPr>
          <a:lstStyle/>
          <a:p>
            <a:pPr defTabSz="914446"/>
            <a:r>
              <a:rPr lang="en-US" sz="4100">
                <a:solidFill>
                  <a:srgbClr val="2259A6"/>
                </a:solidFill>
                <a:latin typeface="Calibri"/>
              </a:rPr>
              <a:t>The game consists of three different Groundwater Management Scenarios divided into eight playing rounds</a:t>
            </a:r>
            <a:r>
              <a:rPr lang="hu-HU" sz="4100">
                <a:solidFill>
                  <a:srgbClr val="2259A6"/>
                </a:solidFill>
                <a:latin typeface="Calibri"/>
              </a:rPr>
              <a:t>.</a:t>
            </a:r>
          </a:p>
          <a:p>
            <a:pPr defTabSz="914446"/>
            <a:endParaRPr lang="hu-HU" sz="4100">
              <a:solidFill>
                <a:srgbClr val="2259A6"/>
              </a:solidFill>
              <a:latin typeface="Calibri"/>
            </a:endParaRPr>
          </a:p>
          <a:p>
            <a:pPr defTabSz="914446"/>
            <a:r>
              <a:rPr lang="en-US" sz="4100">
                <a:solidFill>
                  <a:srgbClr val="2259A6"/>
                </a:solidFill>
                <a:latin typeface="Calibri"/>
              </a:rPr>
              <a:t>In all rounds, players have to decide on the area to crop and therefore irrigate with groundwater. In between scenarios players will have the opportunity to </a:t>
            </a:r>
            <a:r>
              <a:rPr lang="en-US" sz="4100" b="1">
                <a:solidFill>
                  <a:srgbClr val="2259A6"/>
                </a:solidFill>
                <a:latin typeface="Calibri"/>
              </a:rPr>
              <a:t>change their strategy</a:t>
            </a:r>
            <a:r>
              <a:rPr lang="en-US" sz="4100">
                <a:solidFill>
                  <a:srgbClr val="2259A6"/>
                </a:solidFill>
                <a:latin typeface="Calibri"/>
              </a:rPr>
              <a:t> by adding new features such as </a:t>
            </a:r>
            <a:r>
              <a:rPr lang="en-US" sz="4100" b="1">
                <a:solidFill>
                  <a:srgbClr val="2259A6"/>
                </a:solidFill>
                <a:latin typeface="Calibri"/>
              </a:rPr>
              <a:t>investment</a:t>
            </a:r>
            <a:r>
              <a:rPr lang="en-US" sz="4100">
                <a:solidFill>
                  <a:srgbClr val="2259A6"/>
                </a:solidFill>
                <a:latin typeface="Calibri"/>
              </a:rPr>
              <a:t> in more efficient irrigation equipment and </a:t>
            </a:r>
            <a:r>
              <a:rPr lang="en-US" sz="4100" b="1">
                <a:solidFill>
                  <a:srgbClr val="2259A6"/>
                </a:solidFill>
                <a:latin typeface="Calibri"/>
              </a:rPr>
              <a:t>organize together </a:t>
            </a:r>
            <a:r>
              <a:rPr lang="en-US" sz="4100">
                <a:solidFill>
                  <a:srgbClr val="2259A6"/>
                </a:solidFill>
                <a:latin typeface="Calibri"/>
              </a:rPr>
              <a:t>and limit groundwater abstraction among players. </a:t>
            </a:r>
            <a:endParaRPr lang="hu-HU" sz="4100">
              <a:solidFill>
                <a:srgbClr val="2259A6"/>
              </a:solidFill>
              <a:latin typeface="Calibri"/>
            </a:endParaRPr>
          </a:p>
        </p:txBody>
      </p:sp>
      <p:pic>
        <p:nvPicPr>
          <p:cNvPr id="9" name="Kép 8">
            <a:extLst>
              <a:ext uri="{FF2B5EF4-FFF2-40B4-BE49-F238E27FC236}">
                <a16:creationId xmlns:a16="http://schemas.microsoft.com/office/drawing/2014/main" id="{1E097F60-9BB5-45FC-9803-0F9D8A17B67C}"/>
              </a:ext>
            </a:extLst>
          </p:cNvPr>
          <p:cNvPicPr>
            <a:picLocks noChangeAspect="1"/>
          </p:cNvPicPr>
          <p:nvPr/>
        </p:nvPicPr>
        <p:blipFill>
          <a:blip r:embed="rId4"/>
          <a:stretch>
            <a:fillRect/>
          </a:stretch>
        </p:blipFill>
        <p:spPr>
          <a:xfrm>
            <a:off x="9730110" y="731486"/>
            <a:ext cx="14117638" cy="1411764"/>
          </a:xfrm>
          <a:prstGeom prst="rect">
            <a:avLst/>
          </a:prstGeom>
        </p:spPr>
      </p:pic>
    </p:spTree>
    <p:extLst>
      <p:ext uri="{BB962C8B-B14F-4D97-AF65-F5344CB8AC3E}">
        <p14:creationId xmlns:p14="http://schemas.microsoft.com/office/powerpoint/2010/main" val="52245437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800545" y="4375483"/>
            <a:ext cx="18763404" cy="4511038"/>
          </a:xfrm>
        </p:spPr>
        <p:txBody>
          <a:bodyPr anchor="t">
            <a:noAutofit/>
          </a:bodyPr>
          <a:lstStyle/>
          <a:p>
            <a:pPr algn="l">
              <a:lnSpc>
                <a:spcPct val="80000"/>
              </a:lnSpc>
            </a:pPr>
            <a:r>
              <a:rPr lang="es-ES" sz="17996" b="1" spc="-150">
                <a:solidFill>
                  <a:schemeClr val="bg1"/>
                </a:solidFill>
              </a:rPr>
              <a:t>Tool </a:t>
            </a:r>
            <a:r>
              <a:rPr lang="es-ES" sz="17996" b="1" spc="-150" err="1">
                <a:solidFill>
                  <a:schemeClr val="bg1"/>
                </a:solidFill>
              </a:rPr>
              <a:t>choice</a:t>
            </a:r>
            <a:r>
              <a:rPr lang="es-ES" sz="17996" b="1" spc="-150">
                <a:solidFill>
                  <a:schemeClr val="bg1"/>
                </a:solidFill>
              </a:rPr>
              <a:t>: Pitch2Peer</a:t>
            </a:r>
          </a:p>
        </p:txBody>
      </p:sp>
      <p:sp>
        <p:nvSpPr>
          <p:cNvPr id="3" name="Subtítulo 2"/>
          <p:cNvSpPr>
            <a:spLocks noGrp="1"/>
          </p:cNvSpPr>
          <p:nvPr>
            <p:ph type="subTitle" idx="1"/>
          </p:nvPr>
        </p:nvSpPr>
        <p:spPr>
          <a:xfrm>
            <a:off x="2852378" y="8938344"/>
            <a:ext cx="18504242" cy="1738516"/>
          </a:xfrm>
        </p:spPr>
        <p:txBody>
          <a:bodyPr anchor="t">
            <a:normAutofit/>
          </a:bodyPr>
          <a:lstStyle/>
          <a:p>
            <a:pPr algn="l">
              <a:lnSpc>
                <a:spcPct val="90000"/>
              </a:lnSpc>
            </a:pPr>
            <a:r>
              <a:rPr lang="es-ES_tradnl" sz="4300">
                <a:solidFill>
                  <a:srgbClr val="FFFFFF"/>
                </a:solidFill>
              </a:rPr>
              <a:t>Utrecht </a:t>
            </a:r>
            <a:r>
              <a:rPr lang="es-ES_tradnl" sz="4300" err="1">
                <a:solidFill>
                  <a:srgbClr val="FFFFFF"/>
                </a:solidFill>
              </a:rPr>
              <a:t>University</a:t>
            </a:r>
            <a:r>
              <a:rPr lang="es-ES_tradnl" sz="4300">
                <a:solidFill>
                  <a:srgbClr val="FFFFFF"/>
                </a:solidFill>
              </a:rPr>
              <a:t> | </a:t>
            </a:r>
            <a:r>
              <a:rPr lang="es-ES_tradnl" sz="4300" err="1">
                <a:solidFill>
                  <a:srgbClr val="FFFFFF"/>
                </a:solidFill>
              </a:rPr>
              <a:t>Netherlands</a:t>
            </a:r>
            <a:r>
              <a:rPr lang="es-ES_tradnl" sz="4300">
                <a:solidFill>
                  <a:srgbClr val="FFFFFF"/>
                </a:solidFill>
              </a:rPr>
              <a:t> | 04.02.2021 </a:t>
            </a:r>
          </a:p>
          <a:p>
            <a:pPr algn="l">
              <a:lnSpc>
                <a:spcPct val="90000"/>
              </a:lnSpc>
            </a:pPr>
            <a:r>
              <a:rPr lang="es-ES_tradnl" sz="4300">
                <a:solidFill>
                  <a:srgbClr val="FFFFFF"/>
                </a:solidFill>
              </a:rPr>
              <a:t>Carole-Anne Sénit</a:t>
            </a:r>
            <a:endParaRPr lang="es-ES" sz="4300">
              <a:solidFill>
                <a:srgbClr val="FFFFFF"/>
              </a:solidFill>
            </a:endParaRPr>
          </a:p>
        </p:txBody>
      </p:sp>
    </p:spTree>
    <p:extLst>
      <p:ext uri="{BB962C8B-B14F-4D97-AF65-F5344CB8AC3E}">
        <p14:creationId xmlns:p14="http://schemas.microsoft.com/office/powerpoint/2010/main" val="3859229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fontScale="90000"/>
          </a:bodyPr>
          <a:lstStyle/>
          <a:p>
            <a:pPr algn="l">
              <a:lnSpc>
                <a:spcPct val="90000"/>
              </a:lnSpc>
            </a:pPr>
            <a:r>
              <a:rPr lang="en-US" sz="6698" b="1">
                <a:solidFill>
                  <a:srgbClr val="FFFFFF"/>
                </a:solidFill>
              </a:rPr>
              <a:t>About me</a:t>
            </a:r>
            <a:br>
              <a:rPr lang="en-US" sz="6698" b="1">
                <a:solidFill>
                  <a:srgbClr val="FFFFFF"/>
                </a:solidFill>
              </a:rPr>
            </a:br>
            <a:r>
              <a:rPr lang="es-ES_tradnl" sz="7198">
                <a:solidFill>
                  <a:srgbClr val="FFFFFF"/>
                </a:solidFill>
              </a:rPr>
              <a:t>Carole-Anne Sénit</a:t>
            </a:r>
            <a:br>
              <a:rPr lang="es-ES" sz="7198">
                <a:solidFill>
                  <a:srgbClr val="FFFFFF"/>
                </a:solidFill>
              </a:rPr>
            </a:br>
            <a:endParaRPr lang="es-ES" sz="6698" b="1">
              <a:solidFill>
                <a:srgbClr val="FFFFFF"/>
              </a:solidFill>
            </a:endParaRPr>
          </a:p>
        </p:txBody>
      </p:sp>
      <p:sp>
        <p:nvSpPr>
          <p:cNvPr id="3" name="Marcador de contenido 2"/>
          <p:cNvSpPr>
            <a:spLocks noGrp="1"/>
          </p:cNvSpPr>
          <p:nvPr>
            <p:ph idx="1"/>
          </p:nvPr>
        </p:nvSpPr>
        <p:spPr>
          <a:xfrm>
            <a:off x="2853516" y="5740310"/>
            <a:ext cx="13147990" cy="5553448"/>
          </a:xfrm>
        </p:spPr>
        <p:txBody>
          <a:bodyPr wrap="square" numCol="1" spcCol="1080000">
            <a:noAutofit/>
          </a:bodyPr>
          <a:lstStyle/>
          <a:p>
            <a:pPr marL="0" indent="0">
              <a:lnSpc>
                <a:spcPct val="110000"/>
              </a:lnSpc>
              <a:buNone/>
            </a:pPr>
            <a:r>
              <a:rPr lang="it-IT" sz="4100">
                <a:solidFill>
                  <a:srgbClr val="2259A6"/>
                </a:solidFill>
              </a:rPr>
              <a:t>Post-</a:t>
            </a:r>
            <a:r>
              <a:rPr lang="it-IT" sz="4100" err="1">
                <a:solidFill>
                  <a:srgbClr val="2259A6"/>
                </a:solidFill>
              </a:rPr>
              <a:t>doctoral</a:t>
            </a:r>
            <a:r>
              <a:rPr lang="it-IT" sz="4100">
                <a:solidFill>
                  <a:srgbClr val="2259A6"/>
                </a:solidFill>
              </a:rPr>
              <a:t> </a:t>
            </a:r>
            <a:r>
              <a:rPr lang="it-IT" sz="4100" err="1">
                <a:solidFill>
                  <a:srgbClr val="2259A6"/>
                </a:solidFill>
              </a:rPr>
              <a:t>researcher</a:t>
            </a:r>
            <a:r>
              <a:rPr lang="it-IT" sz="4100">
                <a:solidFill>
                  <a:srgbClr val="2259A6"/>
                </a:solidFill>
              </a:rPr>
              <a:t>, faculty of </a:t>
            </a:r>
            <a:r>
              <a:rPr lang="it-IT" sz="4100" err="1">
                <a:solidFill>
                  <a:srgbClr val="2259A6"/>
                </a:solidFill>
              </a:rPr>
              <a:t>geosciences</a:t>
            </a:r>
            <a:r>
              <a:rPr lang="it-IT" sz="4100">
                <a:solidFill>
                  <a:srgbClr val="2259A6"/>
                </a:solidFill>
              </a:rPr>
              <a:t> UU</a:t>
            </a:r>
          </a:p>
          <a:p>
            <a:pPr marL="0" indent="0">
              <a:lnSpc>
                <a:spcPct val="110000"/>
              </a:lnSpc>
              <a:buNone/>
            </a:pPr>
            <a:endParaRPr lang="it-IT" sz="4100">
              <a:solidFill>
                <a:srgbClr val="2259A6"/>
              </a:solidFill>
            </a:endParaRPr>
          </a:p>
          <a:p>
            <a:pPr marL="0" indent="0">
              <a:lnSpc>
                <a:spcPct val="110000"/>
              </a:lnSpc>
              <a:buNone/>
            </a:pPr>
            <a:r>
              <a:rPr lang="it-IT" sz="4100" err="1">
                <a:solidFill>
                  <a:srgbClr val="2259A6"/>
                </a:solidFill>
              </a:rPr>
              <a:t>Teaching</a:t>
            </a:r>
            <a:r>
              <a:rPr lang="it-IT" sz="4100">
                <a:solidFill>
                  <a:srgbClr val="2259A6"/>
                </a:solidFill>
              </a:rPr>
              <a:t> &amp; </a:t>
            </a:r>
            <a:r>
              <a:rPr lang="it-IT" sz="4100" err="1">
                <a:solidFill>
                  <a:srgbClr val="2259A6"/>
                </a:solidFill>
              </a:rPr>
              <a:t>Research</a:t>
            </a:r>
            <a:r>
              <a:rPr lang="it-IT" sz="4100">
                <a:solidFill>
                  <a:srgbClr val="2259A6"/>
                </a:solidFill>
              </a:rPr>
              <a:t>:</a:t>
            </a:r>
          </a:p>
          <a:p>
            <a:pPr>
              <a:lnSpc>
                <a:spcPct val="110000"/>
              </a:lnSpc>
            </a:pPr>
            <a:r>
              <a:rPr lang="it-IT" sz="4100" i="1">
                <a:solidFill>
                  <a:srgbClr val="2259A6"/>
                </a:solidFill>
              </a:rPr>
              <a:t>Earth System Governance</a:t>
            </a:r>
          </a:p>
          <a:p>
            <a:pPr>
              <a:lnSpc>
                <a:spcPct val="110000"/>
              </a:lnSpc>
            </a:pPr>
            <a:r>
              <a:rPr lang="en-US" sz="4100" i="1">
                <a:solidFill>
                  <a:srgbClr val="2259A6"/>
                </a:solidFill>
              </a:rPr>
              <a:t>Sustainable Development Goals </a:t>
            </a:r>
          </a:p>
          <a:p>
            <a:pPr>
              <a:lnSpc>
                <a:spcPct val="110000"/>
              </a:lnSpc>
            </a:pPr>
            <a:r>
              <a:rPr lang="en-US" sz="4100" i="1">
                <a:solidFill>
                  <a:srgbClr val="2259A6"/>
                </a:solidFill>
              </a:rPr>
              <a:t>Planetary Justice</a:t>
            </a:r>
            <a:endParaRPr lang="es-ES" sz="4100" i="1">
              <a:solidFill>
                <a:srgbClr val="2259A6"/>
              </a:solidFill>
            </a:endParaRPr>
          </a:p>
        </p:txBody>
      </p:sp>
      <p:pic>
        <p:nvPicPr>
          <p:cNvPr id="6" name="Picture 5">
            <a:extLst>
              <a:ext uri="{FF2B5EF4-FFF2-40B4-BE49-F238E27FC236}">
                <a16:creationId xmlns:a16="http://schemas.microsoft.com/office/drawing/2014/main" id="{D83543E1-303D-4D67-91A0-2DE148C51776}"/>
              </a:ext>
            </a:extLst>
          </p:cNvPr>
          <p:cNvPicPr>
            <a:picLocks noChangeAspect="1"/>
          </p:cNvPicPr>
          <p:nvPr/>
        </p:nvPicPr>
        <p:blipFill>
          <a:blip r:embed="rId3"/>
          <a:stretch>
            <a:fillRect/>
          </a:stretch>
        </p:blipFill>
        <p:spPr>
          <a:xfrm>
            <a:off x="15128678" y="4896370"/>
            <a:ext cx="6461190" cy="5805428"/>
          </a:xfrm>
          <a:prstGeom prst="rect">
            <a:avLst/>
          </a:prstGeom>
        </p:spPr>
      </p:pic>
    </p:spTree>
    <p:extLst>
      <p:ext uri="{BB962C8B-B14F-4D97-AF65-F5344CB8AC3E}">
        <p14:creationId xmlns:p14="http://schemas.microsoft.com/office/powerpoint/2010/main" val="2197251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Selected tool for Sustainability module</a:t>
            </a:r>
            <a:endParaRPr lang="es-ES" sz="6698" b="1">
              <a:solidFill>
                <a:srgbClr val="FFFFFF"/>
              </a:solidFill>
            </a:endParaRPr>
          </a:p>
        </p:txBody>
      </p:sp>
      <p:sp>
        <p:nvSpPr>
          <p:cNvPr id="3" name="Marcador de contenido 2"/>
          <p:cNvSpPr>
            <a:spLocks noGrp="1"/>
          </p:cNvSpPr>
          <p:nvPr>
            <p:ph idx="1"/>
          </p:nvPr>
        </p:nvSpPr>
        <p:spPr>
          <a:xfrm>
            <a:off x="2853515" y="4765704"/>
            <a:ext cx="18736352" cy="7296664"/>
          </a:xfrm>
        </p:spPr>
        <p:txBody>
          <a:bodyPr wrap="square" numCol="2" spcCol="1080000">
            <a:noAutofit/>
          </a:bodyPr>
          <a:lstStyle/>
          <a:p>
            <a:pPr marL="0" indent="0">
              <a:lnSpc>
                <a:spcPct val="110000"/>
              </a:lnSpc>
              <a:buNone/>
            </a:pPr>
            <a:r>
              <a:rPr lang="en-US" sz="4100">
                <a:solidFill>
                  <a:srgbClr val="2259A6"/>
                </a:solidFill>
              </a:rPr>
              <a:t>The module will provide students with a solid knowledge base (conceptual, theoretical, and empirical) on sustainability and its challenges.</a:t>
            </a:r>
          </a:p>
          <a:p>
            <a:pPr marL="0" indent="0">
              <a:lnSpc>
                <a:spcPct val="110000"/>
              </a:lnSpc>
              <a:buNone/>
            </a:pPr>
            <a:r>
              <a:rPr lang="en-US" sz="4100">
                <a:solidFill>
                  <a:srgbClr val="2259A6"/>
                </a:solidFill>
              </a:rPr>
              <a:t> </a:t>
            </a:r>
          </a:p>
          <a:p>
            <a:pPr marL="0" indent="0">
              <a:lnSpc>
                <a:spcPct val="110000"/>
              </a:lnSpc>
              <a:buNone/>
            </a:pPr>
            <a:endParaRPr lang="en-US" sz="4100">
              <a:solidFill>
                <a:srgbClr val="2259A6"/>
              </a:solidFill>
            </a:endParaRPr>
          </a:p>
          <a:p>
            <a:pPr marL="0" indent="0">
              <a:lnSpc>
                <a:spcPct val="110000"/>
              </a:lnSpc>
              <a:buNone/>
            </a:pPr>
            <a:r>
              <a:rPr lang="fr-FR" sz="4100">
                <a:solidFill>
                  <a:srgbClr val="2259A6"/>
                </a:solidFill>
              </a:rPr>
              <a:t>The module </a:t>
            </a:r>
            <a:r>
              <a:rPr lang="fr-FR" sz="4100" err="1">
                <a:solidFill>
                  <a:srgbClr val="2259A6"/>
                </a:solidFill>
              </a:rPr>
              <a:t>will</a:t>
            </a:r>
            <a:r>
              <a:rPr lang="fr-FR" sz="4100">
                <a:solidFill>
                  <a:srgbClr val="2259A6"/>
                </a:solidFill>
              </a:rPr>
              <a:t> use the </a:t>
            </a:r>
            <a:r>
              <a:rPr lang="fr-FR" sz="4100" err="1">
                <a:solidFill>
                  <a:srgbClr val="2259A6"/>
                </a:solidFill>
              </a:rPr>
              <a:t>SDGs</a:t>
            </a:r>
            <a:r>
              <a:rPr lang="fr-FR" sz="4100">
                <a:solidFill>
                  <a:srgbClr val="2259A6"/>
                </a:solidFill>
              </a:rPr>
              <a:t> as a </a:t>
            </a:r>
            <a:r>
              <a:rPr lang="fr-FR" sz="4100" err="1">
                <a:solidFill>
                  <a:srgbClr val="2259A6"/>
                </a:solidFill>
              </a:rPr>
              <a:t>reference</a:t>
            </a:r>
            <a:r>
              <a:rPr lang="fr-FR" sz="4100">
                <a:solidFill>
                  <a:srgbClr val="2259A6"/>
                </a:solidFill>
              </a:rPr>
              <a:t> </a:t>
            </a:r>
            <a:r>
              <a:rPr lang="fr-FR" sz="4100" err="1">
                <a:solidFill>
                  <a:srgbClr val="2259A6"/>
                </a:solidFill>
              </a:rPr>
              <a:t>framework</a:t>
            </a:r>
            <a:r>
              <a:rPr lang="fr-FR" sz="4100">
                <a:solidFill>
                  <a:srgbClr val="2259A6"/>
                </a:solidFill>
              </a:rPr>
              <a:t>, </a:t>
            </a:r>
            <a:r>
              <a:rPr lang="fr-FR" sz="4100" err="1">
                <a:solidFill>
                  <a:srgbClr val="2259A6"/>
                </a:solidFill>
              </a:rPr>
              <a:t>also</a:t>
            </a:r>
            <a:r>
              <a:rPr lang="fr-FR" sz="4100">
                <a:solidFill>
                  <a:srgbClr val="2259A6"/>
                </a:solidFill>
              </a:rPr>
              <a:t> to </a:t>
            </a:r>
            <a:r>
              <a:rPr lang="fr-FR" sz="4100" err="1">
                <a:solidFill>
                  <a:srgbClr val="2259A6"/>
                </a:solidFill>
              </a:rPr>
              <a:t>introduce</a:t>
            </a:r>
            <a:r>
              <a:rPr lang="fr-FR" sz="4100">
                <a:solidFill>
                  <a:srgbClr val="2259A6"/>
                </a:solidFill>
              </a:rPr>
              <a:t> the topics </a:t>
            </a:r>
            <a:r>
              <a:rPr lang="fr-FR" sz="4100" err="1">
                <a:solidFill>
                  <a:srgbClr val="2259A6"/>
                </a:solidFill>
              </a:rPr>
              <a:t>covered</a:t>
            </a:r>
            <a:r>
              <a:rPr lang="fr-FR" sz="4100">
                <a:solidFill>
                  <a:srgbClr val="2259A6"/>
                </a:solidFill>
              </a:rPr>
              <a:t> in Phase 2. </a:t>
            </a:r>
          </a:p>
          <a:p>
            <a:pPr marL="0" indent="0">
              <a:lnSpc>
                <a:spcPct val="110000"/>
              </a:lnSpc>
              <a:buNone/>
            </a:pPr>
            <a:endParaRPr lang="fr-FR" sz="4100" b="1">
              <a:solidFill>
                <a:srgbClr val="2259A6"/>
              </a:solidFill>
            </a:endParaRPr>
          </a:p>
          <a:p>
            <a:pPr marL="0" indent="0">
              <a:lnSpc>
                <a:spcPct val="110000"/>
              </a:lnSpc>
              <a:buNone/>
            </a:pPr>
            <a:endParaRPr lang="fr-FR" sz="4100" b="1">
              <a:solidFill>
                <a:srgbClr val="2259A6"/>
              </a:solidFill>
            </a:endParaRPr>
          </a:p>
          <a:p>
            <a:pPr marL="0" indent="0">
              <a:lnSpc>
                <a:spcPct val="110000"/>
              </a:lnSpc>
              <a:buNone/>
            </a:pPr>
            <a:endParaRPr lang="fr-FR" sz="4100" b="1">
              <a:solidFill>
                <a:srgbClr val="2259A6"/>
              </a:solidFill>
            </a:endParaRPr>
          </a:p>
          <a:p>
            <a:pPr marL="0" indent="0">
              <a:lnSpc>
                <a:spcPct val="110000"/>
              </a:lnSpc>
              <a:buNone/>
            </a:pPr>
            <a:endParaRPr lang="fr-FR" sz="4100" b="1">
              <a:solidFill>
                <a:srgbClr val="2259A6"/>
              </a:solidFill>
            </a:endParaRPr>
          </a:p>
          <a:p>
            <a:pPr marL="0" indent="0">
              <a:lnSpc>
                <a:spcPct val="110000"/>
              </a:lnSpc>
              <a:buNone/>
            </a:pPr>
            <a:r>
              <a:rPr lang="fr-FR" sz="4100" b="1">
                <a:solidFill>
                  <a:srgbClr val="2259A6"/>
                </a:solidFill>
              </a:rPr>
              <a:t>Pitch2Peer</a:t>
            </a:r>
            <a:r>
              <a:rPr lang="fr-FR" sz="4100">
                <a:solidFill>
                  <a:srgbClr val="2259A6"/>
                </a:solidFill>
              </a:rPr>
              <a:t> </a:t>
            </a:r>
            <a:r>
              <a:rPr lang="fr-FR" sz="4100" err="1">
                <a:solidFill>
                  <a:srgbClr val="2259A6"/>
                </a:solidFill>
              </a:rPr>
              <a:t>will</a:t>
            </a:r>
            <a:r>
              <a:rPr lang="fr-FR" sz="4100">
                <a:solidFill>
                  <a:srgbClr val="2259A6"/>
                </a:solidFill>
              </a:rPr>
              <a:t> </a:t>
            </a:r>
            <a:r>
              <a:rPr lang="fr-FR" sz="4100" err="1">
                <a:solidFill>
                  <a:srgbClr val="2259A6"/>
                </a:solidFill>
              </a:rPr>
              <a:t>be</a:t>
            </a:r>
            <a:r>
              <a:rPr lang="fr-FR" sz="4100">
                <a:solidFill>
                  <a:srgbClr val="2259A6"/>
                </a:solidFill>
              </a:rPr>
              <a:t> </a:t>
            </a:r>
            <a:r>
              <a:rPr lang="fr-FR" sz="4100" err="1">
                <a:solidFill>
                  <a:srgbClr val="2259A6"/>
                </a:solidFill>
              </a:rPr>
              <a:t>used</a:t>
            </a:r>
            <a:r>
              <a:rPr lang="fr-FR" sz="4100">
                <a:solidFill>
                  <a:srgbClr val="2259A6"/>
                </a:solidFill>
              </a:rPr>
              <a:t> to engage </a:t>
            </a:r>
            <a:r>
              <a:rPr lang="fr-FR" sz="4100" err="1">
                <a:solidFill>
                  <a:srgbClr val="2259A6"/>
                </a:solidFill>
              </a:rPr>
              <a:t>students</a:t>
            </a:r>
            <a:r>
              <a:rPr lang="fr-FR" sz="4100">
                <a:solidFill>
                  <a:srgbClr val="2259A6"/>
                </a:solidFill>
              </a:rPr>
              <a:t> in collaborative </a:t>
            </a:r>
            <a:r>
              <a:rPr lang="fr-FR" sz="4100" err="1">
                <a:solidFill>
                  <a:srgbClr val="2259A6"/>
                </a:solidFill>
              </a:rPr>
              <a:t>learning</a:t>
            </a:r>
            <a:r>
              <a:rPr lang="fr-FR" sz="4100">
                <a:solidFill>
                  <a:srgbClr val="2259A6"/>
                </a:solidFill>
              </a:rPr>
              <a:t>.</a:t>
            </a:r>
          </a:p>
          <a:p>
            <a:pPr marL="0" indent="0">
              <a:lnSpc>
                <a:spcPct val="110000"/>
              </a:lnSpc>
              <a:buNone/>
            </a:pPr>
            <a:endParaRPr lang="fr-FR" sz="4100">
              <a:solidFill>
                <a:srgbClr val="2259A6"/>
              </a:solidFill>
            </a:endParaRPr>
          </a:p>
          <a:p>
            <a:pPr marL="0" indent="0">
              <a:lnSpc>
                <a:spcPct val="110000"/>
              </a:lnSpc>
              <a:buNone/>
            </a:pPr>
            <a:r>
              <a:rPr lang="fr-FR" sz="4100" err="1">
                <a:solidFill>
                  <a:srgbClr val="2259A6"/>
                </a:solidFill>
              </a:rPr>
              <a:t>Students</a:t>
            </a:r>
            <a:r>
              <a:rPr lang="fr-FR" sz="4100">
                <a:solidFill>
                  <a:srgbClr val="2259A6"/>
                </a:solidFill>
              </a:rPr>
              <a:t> </a:t>
            </a:r>
            <a:r>
              <a:rPr lang="fr-FR" sz="4100" err="1">
                <a:solidFill>
                  <a:srgbClr val="2259A6"/>
                </a:solidFill>
              </a:rPr>
              <a:t>will</a:t>
            </a:r>
            <a:r>
              <a:rPr lang="fr-FR" sz="4100">
                <a:solidFill>
                  <a:srgbClr val="2259A6"/>
                </a:solidFill>
              </a:rPr>
              <a:t> </a:t>
            </a:r>
            <a:r>
              <a:rPr lang="fr-FR" sz="4100" err="1">
                <a:solidFill>
                  <a:srgbClr val="2259A6"/>
                </a:solidFill>
              </a:rPr>
              <a:t>be</a:t>
            </a:r>
            <a:r>
              <a:rPr lang="fr-FR" sz="4100">
                <a:solidFill>
                  <a:srgbClr val="2259A6"/>
                </a:solidFill>
              </a:rPr>
              <a:t> able to:</a:t>
            </a:r>
          </a:p>
          <a:p>
            <a:pPr>
              <a:lnSpc>
                <a:spcPct val="110000"/>
              </a:lnSpc>
            </a:pPr>
            <a:r>
              <a:rPr lang="fr-FR" sz="4100" err="1">
                <a:solidFill>
                  <a:srgbClr val="2259A6"/>
                </a:solidFill>
              </a:rPr>
              <a:t>Submit</a:t>
            </a:r>
            <a:r>
              <a:rPr lang="fr-FR" sz="4100">
                <a:solidFill>
                  <a:srgbClr val="2259A6"/>
                </a:solidFill>
              </a:rPr>
              <a:t> </a:t>
            </a:r>
            <a:r>
              <a:rPr lang="fr-FR" sz="4100" err="1">
                <a:solidFill>
                  <a:srgbClr val="2259A6"/>
                </a:solidFill>
              </a:rPr>
              <a:t>their</a:t>
            </a:r>
            <a:r>
              <a:rPr lang="fr-FR" sz="4100">
                <a:solidFill>
                  <a:srgbClr val="2259A6"/>
                </a:solidFill>
              </a:rPr>
              <a:t> </a:t>
            </a:r>
            <a:r>
              <a:rPr lang="fr-FR" sz="4100" err="1">
                <a:solidFill>
                  <a:srgbClr val="2259A6"/>
                </a:solidFill>
              </a:rPr>
              <a:t>work</a:t>
            </a:r>
            <a:r>
              <a:rPr lang="fr-FR" sz="4100">
                <a:solidFill>
                  <a:srgbClr val="2259A6"/>
                </a:solidFill>
              </a:rPr>
              <a:t> (e.g., </a:t>
            </a:r>
            <a:r>
              <a:rPr lang="fr-FR" sz="4100" err="1">
                <a:solidFill>
                  <a:srgbClr val="2259A6"/>
                </a:solidFill>
              </a:rPr>
              <a:t>videos</a:t>
            </a:r>
            <a:r>
              <a:rPr lang="fr-FR" sz="4100">
                <a:solidFill>
                  <a:srgbClr val="2259A6"/>
                </a:solidFill>
              </a:rPr>
              <a:t>, blogs, posters, </a:t>
            </a:r>
            <a:r>
              <a:rPr lang="fr-FR" sz="4100" err="1">
                <a:solidFill>
                  <a:srgbClr val="2259A6"/>
                </a:solidFill>
              </a:rPr>
              <a:t>slideshows</a:t>
            </a:r>
            <a:r>
              <a:rPr lang="fr-FR" sz="4100">
                <a:solidFill>
                  <a:srgbClr val="2259A6"/>
                </a:solidFill>
              </a:rPr>
              <a:t>, etc.) to a digital </a:t>
            </a:r>
            <a:r>
              <a:rPr lang="fr-FR" sz="4100" err="1">
                <a:solidFill>
                  <a:srgbClr val="2259A6"/>
                </a:solidFill>
              </a:rPr>
              <a:t>space</a:t>
            </a:r>
            <a:endParaRPr lang="fr-FR" sz="4100">
              <a:solidFill>
                <a:srgbClr val="2259A6"/>
              </a:solidFill>
            </a:endParaRPr>
          </a:p>
          <a:p>
            <a:pPr>
              <a:lnSpc>
                <a:spcPct val="110000"/>
              </a:lnSpc>
            </a:pPr>
            <a:r>
              <a:rPr lang="fr-FR" sz="4100" err="1">
                <a:solidFill>
                  <a:srgbClr val="2259A6"/>
                </a:solidFill>
              </a:rPr>
              <a:t>Review</a:t>
            </a:r>
            <a:r>
              <a:rPr lang="fr-FR" sz="4100">
                <a:solidFill>
                  <a:srgbClr val="2259A6"/>
                </a:solidFill>
              </a:rPr>
              <a:t>, comment, </a:t>
            </a:r>
            <a:r>
              <a:rPr lang="fr-FR" sz="4100" err="1">
                <a:solidFill>
                  <a:srgbClr val="2259A6"/>
                </a:solidFill>
              </a:rPr>
              <a:t>reflect</a:t>
            </a:r>
            <a:r>
              <a:rPr lang="fr-FR" sz="4100">
                <a:solidFill>
                  <a:srgbClr val="2259A6"/>
                </a:solidFill>
              </a:rPr>
              <a:t> on and grade </a:t>
            </a:r>
            <a:r>
              <a:rPr lang="fr-FR" sz="4100" err="1">
                <a:solidFill>
                  <a:srgbClr val="2259A6"/>
                </a:solidFill>
              </a:rPr>
              <a:t>each</a:t>
            </a:r>
            <a:r>
              <a:rPr lang="fr-FR" sz="4100">
                <a:solidFill>
                  <a:srgbClr val="2259A6"/>
                </a:solidFill>
              </a:rPr>
              <a:t> </a:t>
            </a:r>
            <a:r>
              <a:rPr lang="fr-FR" sz="4100" err="1">
                <a:solidFill>
                  <a:srgbClr val="2259A6"/>
                </a:solidFill>
              </a:rPr>
              <a:t>other’s</a:t>
            </a:r>
            <a:r>
              <a:rPr lang="fr-FR" sz="4100">
                <a:solidFill>
                  <a:srgbClr val="2259A6"/>
                </a:solidFill>
              </a:rPr>
              <a:t> </a:t>
            </a:r>
            <a:r>
              <a:rPr lang="fr-FR" sz="4100" err="1">
                <a:solidFill>
                  <a:srgbClr val="2259A6"/>
                </a:solidFill>
              </a:rPr>
              <a:t>work</a:t>
            </a:r>
            <a:r>
              <a:rPr lang="fr-FR" sz="4100">
                <a:solidFill>
                  <a:srgbClr val="2259A6"/>
                </a:solidFill>
              </a:rPr>
              <a:t> and </a:t>
            </a:r>
            <a:r>
              <a:rPr lang="fr-FR" sz="4100" err="1">
                <a:solidFill>
                  <a:srgbClr val="2259A6"/>
                </a:solidFill>
              </a:rPr>
              <a:t>provide</a:t>
            </a:r>
            <a:r>
              <a:rPr lang="fr-FR" sz="4100">
                <a:solidFill>
                  <a:srgbClr val="2259A6"/>
                </a:solidFill>
              </a:rPr>
              <a:t> constructive feedback</a:t>
            </a:r>
          </a:p>
          <a:p>
            <a:pPr marL="0" indent="0">
              <a:lnSpc>
                <a:spcPct val="110000"/>
              </a:lnSpc>
              <a:buNone/>
            </a:pPr>
            <a:endParaRPr lang="es-ES" sz="4100">
              <a:solidFill>
                <a:srgbClr val="2259A6"/>
              </a:solidFill>
            </a:endParaRPr>
          </a:p>
          <a:p>
            <a:pPr marL="0" indent="0">
              <a:lnSpc>
                <a:spcPct val="110000"/>
              </a:lnSpc>
              <a:buNone/>
            </a:pPr>
            <a:endParaRPr lang="es-ES" sz="4100">
              <a:solidFill>
                <a:srgbClr val="2259A6"/>
              </a:solidFill>
            </a:endParaRPr>
          </a:p>
        </p:txBody>
      </p:sp>
    </p:spTree>
    <p:extLst>
      <p:ext uri="{BB962C8B-B14F-4D97-AF65-F5344CB8AC3E}">
        <p14:creationId xmlns:p14="http://schemas.microsoft.com/office/powerpoint/2010/main" val="232327202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How does it work? </a:t>
            </a:r>
            <a:endParaRPr lang="es-ES" sz="6698" b="1">
              <a:solidFill>
                <a:srgbClr val="FFFFFF"/>
              </a:solidFill>
            </a:endParaRPr>
          </a:p>
        </p:txBody>
      </p:sp>
      <p:sp>
        <p:nvSpPr>
          <p:cNvPr id="9" name="Marcador de contenido 2">
            <a:extLst>
              <a:ext uri="{FF2B5EF4-FFF2-40B4-BE49-F238E27FC236}">
                <a16:creationId xmlns:a16="http://schemas.microsoft.com/office/drawing/2014/main" id="{B2D7CE63-A15F-4B2C-AB04-104358C503B2}"/>
              </a:ext>
            </a:extLst>
          </p:cNvPr>
          <p:cNvSpPr txBox="1">
            <a:spLocks/>
          </p:cNvSpPr>
          <p:nvPr/>
        </p:nvSpPr>
        <p:spPr>
          <a:xfrm>
            <a:off x="2853515" y="4765704"/>
            <a:ext cx="18736352" cy="7296664"/>
          </a:xfrm>
          <a:prstGeom prst="rect">
            <a:avLst/>
          </a:prstGeom>
        </p:spPr>
        <p:txBody>
          <a:bodyPr vert="horz" wrap="square" lIns="182902" tIns="91452" rIns="182902" bIns="91452" numCol="2" spcCol="1080000" rtlCol="0">
            <a:noAutofit/>
          </a:bodyPr>
          <a:lstStyle>
            <a:lvl1pPr marL="685971" indent="-685971" algn="l" defTabSz="914629" rtl="0" eaLnBrk="1" latinLnBrk="0" hangingPunct="1">
              <a:spcBef>
                <a:spcPct val="20000"/>
              </a:spcBef>
              <a:buFont typeface="Arial"/>
              <a:buChar char="•"/>
              <a:defRPr sz="6400" kern="1200">
                <a:solidFill>
                  <a:schemeClr val="tx1"/>
                </a:solidFill>
                <a:latin typeface="+mn-lt"/>
                <a:ea typeface="+mn-ea"/>
                <a:cs typeface="+mn-cs"/>
              </a:defRPr>
            </a:lvl1pPr>
            <a:lvl2pPr marL="1486271" indent="-571643" algn="l" defTabSz="914629" rtl="0" eaLnBrk="1" latinLnBrk="0" hangingPunct="1">
              <a:spcBef>
                <a:spcPct val="20000"/>
              </a:spcBef>
              <a:buFont typeface="Arial"/>
              <a:buChar char="–"/>
              <a:defRPr sz="5600" kern="1200">
                <a:solidFill>
                  <a:schemeClr val="tx1"/>
                </a:solidFill>
                <a:latin typeface="+mn-lt"/>
                <a:ea typeface="+mn-ea"/>
                <a:cs typeface="+mn-cs"/>
              </a:defRPr>
            </a:lvl2pPr>
            <a:lvl3pPr marL="2286572" indent="-457314" algn="l" defTabSz="914629" rtl="0" eaLnBrk="1" latinLnBrk="0" hangingPunct="1">
              <a:spcBef>
                <a:spcPct val="20000"/>
              </a:spcBef>
              <a:buFont typeface="Arial"/>
              <a:buChar char="•"/>
              <a:defRPr sz="4800" kern="1200">
                <a:solidFill>
                  <a:schemeClr val="tx1"/>
                </a:solidFill>
                <a:latin typeface="+mn-lt"/>
                <a:ea typeface="+mn-ea"/>
                <a:cs typeface="+mn-cs"/>
              </a:defRPr>
            </a:lvl3pPr>
            <a:lvl4pPr marL="3201200" indent="-457314" algn="l" defTabSz="914629" rtl="0" eaLnBrk="1" latinLnBrk="0" hangingPunct="1">
              <a:spcBef>
                <a:spcPct val="20000"/>
              </a:spcBef>
              <a:buFont typeface="Arial"/>
              <a:buChar char="–"/>
              <a:defRPr sz="4000" kern="1200">
                <a:solidFill>
                  <a:schemeClr val="tx1"/>
                </a:solidFill>
                <a:latin typeface="+mn-lt"/>
                <a:ea typeface="+mn-ea"/>
                <a:cs typeface="+mn-cs"/>
              </a:defRPr>
            </a:lvl4pPr>
            <a:lvl5pPr marL="4115829" indent="-457314" algn="l" defTabSz="914629" rtl="0" eaLnBrk="1" latinLnBrk="0" hangingPunct="1">
              <a:spcBef>
                <a:spcPct val="20000"/>
              </a:spcBef>
              <a:buFont typeface="Arial"/>
              <a:buChar char="»"/>
              <a:defRPr sz="4000" kern="1200">
                <a:solidFill>
                  <a:schemeClr val="tx1"/>
                </a:solidFill>
                <a:latin typeface="+mn-lt"/>
                <a:ea typeface="+mn-ea"/>
                <a:cs typeface="+mn-cs"/>
              </a:defRPr>
            </a:lvl5pPr>
            <a:lvl6pPr marL="5030457" indent="-457314" algn="l" defTabSz="914629" rtl="0" eaLnBrk="1" latinLnBrk="0" hangingPunct="1">
              <a:spcBef>
                <a:spcPct val="20000"/>
              </a:spcBef>
              <a:buFont typeface="Arial"/>
              <a:buChar char="•"/>
              <a:defRPr sz="4000" kern="1200">
                <a:solidFill>
                  <a:schemeClr val="tx1"/>
                </a:solidFill>
                <a:latin typeface="+mn-lt"/>
                <a:ea typeface="+mn-ea"/>
                <a:cs typeface="+mn-cs"/>
              </a:defRPr>
            </a:lvl6pPr>
            <a:lvl7pPr marL="5945086" indent="-457314" algn="l" defTabSz="914629" rtl="0" eaLnBrk="1" latinLnBrk="0" hangingPunct="1">
              <a:spcBef>
                <a:spcPct val="20000"/>
              </a:spcBef>
              <a:buFont typeface="Arial"/>
              <a:buChar char="•"/>
              <a:defRPr sz="4000" kern="1200">
                <a:solidFill>
                  <a:schemeClr val="tx1"/>
                </a:solidFill>
                <a:latin typeface="+mn-lt"/>
                <a:ea typeface="+mn-ea"/>
                <a:cs typeface="+mn-cs"/>
              </a:defRPr>
            </a:lvl7pPr>
            <a:lvl8pPr marL="6859715" indent="-457314" algn="l" defTabSz="914629" rtl="0" eaLnBrk="1" latinLnBrk="0" hangingPunct="1">
              <a:spcBef>
                <a:spcPct val="20000"/>
              </a:spcBef>
              <a:buFont typeface="Arial"/>
              <a:buChar char="•"/>
              <a:defRPr sz="4000" kern="1200">
                <a:solidFill>
                  <a:schemeClr val="tx1"/>
                </a:solidFill>
                <a:latin typeface="+mn-lt"/>
                <a:ea typeface="+mn-ea"/>
                <a:cs typeface="+mn-cs"/>
              </a:defRPr>
            </a:lvl8pPr>
            <a:lvl9pPr marL="7774343" indent="-457314" algn="l" defTabSz="914629" rtl="0" eaLnBrk="1" latinLnBrk="0" hangingPunct="1">
              <a:spcBef>
                <a:spcPct val="20000"/>
              </a:spcBef>
              <a:buFont typeface="Arial"/>
              <a:buChar char="•"/>
              <a:defRPr sz="4000" kern="1200">
                <a:solidFill>
                  <a:schemeClr val="tx1"/>
                </a:solidFill>
                <a:latin typeface="+mn-lt"/>
                <a:ea typeface="+mn-ea"/>
                <a:cs typeface="+mn-cs"/>
              </a:defRPr>
            </a:lvl9pPr>
          </a:lstStyle>
          <a:p>
            <a:pPr marL="0" indent="0" defTabSz="914446">
              <a:lnSpc>
                <a:spcPct val="110000"/>
              </a:lnSpc>
              <a:buNone/>
            </a:pPr>
            <a:endParaRPr lang="es-ES" sz="4100">
              <a:solidFill>
                <a:srgbClr val="2259A6"/>
              </a:solidFill>
              <a:latin typeface="Calibri"/>
            </a:endParaRPr>
          </a:p>
          <a:p>
            <a:pPr marL="0" indent="0" defTabSz="914446">
              <a:lnSpc>
                <a:spcPct val="110000"/>
              </a:lnSpc>
              <a:buNone/>
            </a:pPr>
            <a:endParaRPr lang="es-ES" sz="4100">
              <a:solidFill>
                <a:srgbClr val="2259A6"/>
              </a:solidFill>
              <a:latin typeface="Calibri"/>
            </a:endParaRPr>
          </a:p>
        </p:txBody>
      </p:sp>
      <p:pic>
        <p:nvPicPr>
          <p:cNvPr id="3" name="Online Media 2" title="Pitch2Peer - In vogelvlucht">
            <a:hlinkClick r:id="" action="ppaction://media"/>
            <a:extLst>
              <a:ext uri="{FF2B5EF4-FFF2-40B4-BE49-F238E27FC236}">
                <a16:creationId xmlns:a16="http://schemas.microsoft.com/office/drawing/2014/main" id="{F3FF7BD9-732F-428E-9609-1162D81F0B28}"/>
              </a:ext>
            </a:extLst>
          </p:cNvPr>
          <p:cNvPicPr>
            <a:picLocks noRot="1" noChangeAspect="1"/>
          </p:cNvPicPr>
          <p:nvPr>
            <a:videoFile r:link="rId2"/>
          </p:nvPr>
        </p:nvPicPr>
        <p:blipFill>
          <a:blip r:embed="rId6"/>
          <a:stretch>
            <a:fillRect/>
          </a:stretch>
        </p:blipFill>
        <p:spPr>
          <a:xfrm>
            <a:off x="6500583" y="4685327"/>
            <a:ext cx="11842116" cy="6661190"/>
          </a:xfrm>
          <a:prstGeom prst="rect">
            <a:avLst/>
          </a:prstGeom>
        </p:spPr>
      </p:pic>
    </p:spTree>
    <p:extLst>
      <p:ext uri="{BB962C8B-B14F-4D97-AF65-F5344CB8AC3E}">
        <p14:creationId xmlns:p14="http://schemas.microsoft.com/office/powerpoint/2010/main" val="11649774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Benefits</a:t>
            </a:r>
            <a:endParaRPr lang="es-ES" sz="6698" b="1">
              <a:solidFill>
                <a:srgbClr val="FFFFFF"/>
              </a:solidFill>
            </a:endParaRPr>
          </a:p>
        </p:txBody>
      </p:sp>
      <p:sp>
        <p:nvSpPr>
          <p:cNvPr id="3" name="Marcador de contenido 2"/>
          <p:cNvSpPr>
            <a:spLocks noGrp="1"/>
          </p:cNvSpPr>
          <p:nvPr>
            <p:ph idx="1"/>
          </p:nvPr>
        </p:nvSpPr>
        <p:spPr>
          <a:xfrm>
            <a:off x="2853515" y="5082187"/>
            <a:ext cx="18736352" cy="6980182"/>
          </a:xfrm>
        </p:spPr>
        <p:txBody>
          <a:bodyPr wrap="square" numCol="2" spcCol="1080000">
            <a:noAutofit/>
          </a:bodyPr>
          <a:lstStyle/>
          <a:p>
            <a:pPr marL="0" indent="0">
              <a:lnSpc>
                <a:spcPct val="110000"/>
              </a:lnSpc>
              <a:buNone/>
            </a:pPr>
            <a:r>
              <a:rPr lang="fr-FR" sz="4100">
                <a:solidFill>
                  <a:srgbClr val="2259A6"/>
                </a:solidFill>
              </a:rPr>
              <a:t>The use of Pitch2Peer </a:t>
            </a:r>
            <a:r>
              <a:rPr lang="fr-FR" sz="4100" err="1">
                <a:solidFill>
                  <a:srgbClr val="2259A6"/>
                </a:solidFill>
              </a:rPr>
              <a:t>aims</a:t>
            </a:r>
            <a:r>
              <a:rPr lang="fr-FR" sz="4100">
                <a:solidFill>
                  <a:srgbClr val="2259A6"/>
                </a:solidFill>
              </a:rPr>
              <a:t> to </a:t>
            </a:r>
            <a:r>
              <a:rPr lang="fr-FR" sz="4100" err="1">
                <a:solidFill>
                  <a:srgbClr val="2259A6"/>
                </a:solidFill>
              </a:rPr>
              <a:t>increase</a:t>
            </a:r>
            <a:r>
              <a:rPr lang="fr-FR" sz="4100">
                <a:solidFill>
                  <a:srgbClr val="2259A6"/>
                </a:solidFill>
              </a:rPr>
              <a:t> </a:t>
            </a:r>
            <a:r>
              <a:rPr lang="fr-FR" sz="4100" err="1">
                <a:solidFill>
                  <a:srgbClr val="2259A6"/>
                </a:solidFill>
              </a:rPr>
              <a:t>community</a:t>
            </a:r>
            <a:r>
              <a:rPr lang="fr-FR" sz="4100">
                <a:solidFill>
                  <a:srgbClr val="2259A6"/>
                </a:solidFill>
              </a:rPr>
              <a:t>-building and </a:t>
            </a:r>
            <a:r>
              <a:rPr lang="fr-FR" sz="4100" err="1">
                <a:solidFill>
                  <a:srgbClr val="2259A6"/>
                </a:solidFill>
              </a:rPr>
              <a:t>peer</a:t>
            </a:r>
            <a:r>
              <a:rPr lang="fr-FR" sz="4100">
                <a:solidFill>
                  <a:srgbClr val="2259A6"/>
                </a:solidFill>
              </a:rPr>
              <a:t> </a:t>
            </a:r>
            <a:r>
              <a:rPr lang="fr-FR" sz="4100" err="1">
                <a:solidFill>
                  <a:srgbClr val="2259A6"/>
                </a:solidFill>
              </a:rPr>
              <a:t>learning</a:t>
            </a:r>
            <a:r>
              <a:rPr lang="fr-FR" sz="4100">
                <a:solidFill>
                  <a:srgbClr val="2259A6"/>
                </a:solidFill>
              </a:rPr>
              <a:t>.</a:t>
            </a:r>
          </a:p>
          <a:p>
            <a:pPr>
              <a:lnSpc>
                <a:spcPct val="110000"/>
              </a:lnSpc>
            </a:pPr>
            <a:r>
              <a:rPr lang="en-US" sz="4100">
                <a:solidFill>
                  <a:srgbClr val="2259A6"/>
                </a:solidFill>
              </a:rPr>
              <a:t>Students learn to give and receive constructive feedback</a:t>
            </a:r>
            <a:endParaRPr lang="fr-FR" sz="4100">
              <a:solidFill>
                <a:srgbClr val="2259A6"/>
              </a:solidFill>
            </a:endParaRPr>
          </a:p>
          <a:p>
            <a:pPr>
              <a:lnSpc>
                <a:spcPct val="110000"/>
              </a:lnSpc>
            </a:pPr>
            <a:r>
              <a:rPr lang="en-US" sz="4100">
                <a:solidFill>
                  <a:srgbClr val="2259A6"/>
                </a:solidFill>
              </a:rPr>
              <a:t>Students interact more and that improves group dynamics</a:t>
            </a:r>
          </a:p>
          <a:p>
            <a:pPr>
              <a:lnSpc>
                <a:spcPct val="110000"/>
              </a:lnSpc>
            </a:pPr>
            <a:r>
              <a:rPr lang="en-US" sz="4100">
                <a:solidFill>
                  <a:srgbClr val="2259A6"/>
                </a:solidFill>
              </a:rPr>
              <a:t>Students are challenged to convey their ideas in a clear and attractive way</a:t>
            </a:r>
          </a:p>
          <a:p>
            <a:pPr>
              <a:lnSpc>
                <a:spcPct val="110000"/>
              </a:lnSpc>
            </a:pPr>
            <a:r>
              <a:rPr lang="en-US" sz="4100">
                <a:solidFill>
                  <a:srgbClr val="2259A6"/>
                </a:solidFill>
              </a:rPr>
              <a:t>Tool embedded in digital learning environments such as </a:t>
            </a:r>
            <a:r>
              <a:rPr lang="en-US" sz="4100" err="1">
                <a:solidFill>
                  <a:srgbClr val="2259A6"/>
                </a:solidFill>
              </a:rPr>
              <a:t>BlackBoard</a:t>
            </a:r>
            <a:r>
              <a:rPr lang="en-US" sz="4100">
                <a:solidFill>
                  <a:srgbClr val="2259A6"/>
                </a:solidFill>
              </a:rPr>
              <a:t>, Canvas, etc. </a:t>
            </a:r>
          </a:p>
          <a:p>
            <a:pPr>
              <a:lnSpc>
                <a:spcPct val="110000"/>
              </a:lnSpc>
            </a:pPr>
            <a:endParaRPr lang="fr-FR" sz="4100">
              <a:solidFill>
                <a:srgbClr val="2259A6"/>
              </a:solidFill>
            </a:endParaRPr>
          </a:p>
        </p:txBody>
      </p:sp>
    </p:spTree>
    <p:extLst>
      <p:ext uri="{BB962C8B-B14F-4D97-AF65-F5344CB8AC3E}">
        <p14:creationId xmlns:p14="http://schemas.microsoft.com/office/powerpoint/2010/main" val="352786863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Image 8" descr="Une image contenant signe, objet, horloge, arrêt&#10;&#10;Description générée automatiquement">
            <a:extLst>
              <a:ext uri="{FF2B5EF4-FFF2-40B4-BE49-F238E27FC236}">
                <a16:creationId xmlns:a16="http://schemas.microsoft.com/office/drawing/2014/main" id="{7423B68A-50FE-4794-B409-B102A5FF79D2}"/>
              </a:ext>
            </a:extLst>
          </p:cNvPr>
          <p:cNvPicPr>
            <a:picLocks noChangeAspect="1"/>
          </p:cNvPicPr>
          <p:nvPr/>
        </p:nvPicPr>
        <p:blipFill>
          <a:blip r:embed="rId4"/>
          <a:stretch>
            <a:fillRect/>
          </a:stretch>
        </p:blipFill>
        <p:spPr>
          <a:xfrm>
            <a:off x="3181245" y="8623545"/>
            <a:ext cx="10904108" cy="10575092"/>
          </a:xfrm>
          <a:prstGeom prst="rect">
            <a:avLst/>
          </a:prstGeom>
        </p:spPr>
      </p:pic>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rPr>
              <a:t>GOALS OF THE WORKSHOP</a:t>
            </a:r>
            <a:endParaRPr lang="en-US" sz="6700" b="1"/>
          </a:p>
        </p:txBody>
      </p:sp>
      <p:sp>
        <p:nvSpPr>
          <p:cNvPr id="3" name="TextBox 2">
            <a:extLst>
              <a:ext uri="{FF2B5EF4-FFF2-40B4-BE49-F238E27FC236}">
                <a16:creationId xmlns:a16="http://schemas.microsoft.com/office/drawing/2014/main" id="{24A1B97C-D1C5-4B98-8365-98998C0FCF5B}"/>
              </a:ext>
            </a:extLst>
          </p:cNvPr>
          <p:cNvSpPr txBox="1"/>
          <p:nvPr/>
        </p:nvSpPr>
        <p:spPr>
          <a:xfrm>
            <a:off x="13109441" y="4197874"/>
            <a:ext cx="10708117" cy="7355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lvl="0" indent="-685800">
              <a:buFont typeface="Wingdings" panose="020B0604020202020204" pitchFamily="34" charset="0"/>
              <a:buChar char="ü"/>
            </a:pPr>
            <a:r>
              <a:rPr lang="en-GB" sz="4800"/>
              <a:t>To help us (support) decide </a:t>
            </a:r>
            <a:r>
              <a:rPr lang="en-GB" sz="4800">
                <a:solidFill>
                  <a:srgbClr val="000000"/>
                </a:solidFill>
              </a:rPr>
              <a:t>on what </a:t>
            </a:r>
            <a:r>
              <a:rPr lang="en-GB" sz="4800" b="1">
                <a:solidFill>
                  <a:srgbClr val="0070C0"/>
                </a:solidFill>
              </a:rPr>
              <a:t>technology </a:t>
            </a:r>
            <a:r>
              <a:rPr lang="en-GB" sz="4800">
                <a:solidFill>
                  <a:srgbClr val="000000"/>
                </a:solidFill>
              </a:rPr>
              <a:t>we should support</a:t>
            </a:r>
            <a:r>
              <a:rPr lang="en-GB" sz="4800"/>
              <a:t> and prepare </a:t>
            </a:r>
            <a:r>
              <a:rPr lang="en-GB" sz="4800" b="1">
                <a:solidFill>
                  <a:srgbClr val="0070C0"/>
                </a:solidFill>
              </a:rPr>
              <a:t>for the CHARM-EU master’s pilot</a:t>
            </a:r>
            <a:br>
              <a:rPr lang="en-GB" sz="4800" b="1">
                <a:solidFill>
                  <a:srgbClr val="0070C0"/>
                </a:solidFill>
              </a:rPr>
            </a:br>
            <a:endParaRPr lang="nl-NL" sz="4800">
              <a:cs typeface="Calibri"/>
            </a:endParaRPr>
          </a:p>
          <a:p>
            <a:pPr marL="685800" indent="-685800">
              <a:buFont typeface="Wingdings" panose="020B0604020202020204" pitchFamily="34" charset="0"/>
              <a:buChar char="ü"/>
            </a:pPr>
            <a:r>
              <a:rPr lang="en-GB" sz="4800"/>
              <a:t>To inform KCT members </a:t>
            </a:r>
            <a:r>
              <a:rPr lang="en-GB" sz="4800" b="1">
                <a:solidFill>
                  <a:srgbClr val="0070C0"/>
                </a:solidFill>
              </a:rPr>
              <a:t>who they can contact for further information and guidance</a:t>
            </a:r>
            <a:r>
              <a:rPr lang="en-GB" sz="4800"/>
              <a:t> and how to request tools and / or technology.</a:t>
            </a:r>
            <a:endParaRPr lang="en-GB" sz="4800">
              <a:cs typeface="Calibri"/>
            </a:endParaRPr>
          </a:p>
          <a:p>
            <a:endParaRPr lang="en-US" sz="4000">
              <a:cs typeface="Calibri"/>
            </a:endParaRPr>
          </a:p>
        </p:txBody>
      </p:sp>
      <p:sp>
        <p:nvSpPr>
          <p:cNvPr id="4" name="TextBox 2">
            <a:extLst>
              <a:ext uri="{FF2B5EF4-FFF2-40B4-BE49-F238E27FC236}">
                <a16:creationId xmlns:a16="http://schemas.microsoft.com/office/drawing/2014/main" id="{3CB19435-7DED-4BEA-94D0-77E0AFFBAE31}"/>
              </a:ext>
            </a:extLst>
          </p:cNvPr>
          <p:cNvSpPr txBox="1"/>
          <p:nvPr/>
        </p:nvSpPr>
        <p:spPr>
          <a:xfrm>
            <a:off x="675100" y="4197873"/>
            <a:ext cx="10988891"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85800" lvl="0" indent="-685800">
              <a:buFont typeface="Wingdings" panose="020B0604020202020204" pitchFamily="34" charset="0"/>
              <a:buChar char="ü"/>
            </a:pPr>
            <a:r>
              <a:rPr lang="en-GB" sz="4800"/>
              <a:t>To inform each other on </a:t>
            </a:r>
            <a:r>
              <a:rPr lang="en-GB" sz="4800" b="1">
                <a:solidFill>
                  <a:srgbClr val="0070C0"/>
                </a:solidFill>
              </a:rPr>
              <a:t>what technology might be a useful addition</a:t>
            </a:r>
            <a:r>
              <a:rPr lang="en-GB" sz="4800"/>
              <a:t> to your CHARM-EU module</a:t>
            </a:r>
            <a:br>
              <a:rPr lang="en-GB" sz="4800"/>
            </a:br>
            <a:endParaRPr lang="en-GB" sz="4800">
              <a:cs typeface="Calibri"/>
            </a:endParaRPr>
          </a:p>
          <a:p>
            <a:pPr marL="685800" indent="-685800">
              <a:buFont typeface="Wingdings" panose="020B0604020202020204" pitchFamily="34" charset="0"/>
              <a:buChar char="ü"/>
            </a:pPr>
            <a:r>
              <a:rPr lang="en-GB" sz="4800"/>
              <a:t>To inform KCT’s about </a:t>
            </a:r>
            <a:r>
              <a:rPr lang="en-GB" sz="4800" b="1">
                <a:solidFill>
                  <a:srgbClr val="0070C0"/>
                </a:solidFill>
              </a:rPr>
              <a:t>other consideration when selecting tools</a:t>
            </a:r>
            <a:r>
              <a:rPr lang="en-GB" sz="4800"/>
              <a:t> </a:t>
            </a:r>
            <a:br>
              <a:rPr lang="en-GB" sz="4800"/>
            </a:br>
            <a:r>
              <a:rPr lang="en-GB" sz="4800"/>
              <a:t>(I.e., digital accessibility)</a:t>
            </a:r>
          </a:p>
        </p:txBody>
      </p:sp>
    </p:spTree>
    <p:extLst>
      <p:ext uri="{BB962C8B-B14F-4D97-AF65-F5344CB8AC3E}">
        <p14:creationId xmlns:p14="http://schemas.microsoft.com/office/powerpoint/2010/main" val="21640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800545" y="4375483"/>
            <a:ext cx="18763404" cy="4511038"/>
          </a:xfrm>
        </p:spPr>
        <p:txBody>
          <a:bodyPr anchor="t">
            <a:noAutofit/>
          </a:bodyPr>
          <a:lstStyle/>
          <a:p>
            <a:pPr algn="l">
              <a:lnSpc>
                <a:spcPct val="80000"/>
              </a:lnSpc>
            </a:pPr>
            <a:r>
              <a:rPr lang="es-ES" sz="17996" b="1" spc="-150" err="1">
                <a:solidFill>
                  <a:schemeClr val="bg1"/>
                </a:solidFill>
              </a:rPr>
              <a:t>Capstone</a:t>
            </a:r>
            <a:br>
              <a:rPr lang="es-ES" sz="17996" b="1" spc="-150">
                <a:solidFill>
                  <a:schemeClr val="bg1"/>
                </a:solidFill>
              </a:rPr>
            </a:br>
            <a:r>
              <a:rPr lang="es-ES" sz="10398" b="1" spc="-150" err="1">
                <a:solidFill>
                  <a:schemeClr val="bg1"/>
                </a:solidFill>
              </a:rPr>
              <a:t>Technology</a:t>
            </a:r>
            <a:r>
              <a:rPr lang="es-ES" sz="10398" b="1" spc="-150">
                <a:solidFill>
                  <a:schemeClr val="bg1"/>
                </a:solidFill>
              </a:rPr>
              <a:t> </a:t>
            </a:r>
            <a:r>
              <a:rPr lang="es-ES" sz="10398" b="1" spc="-150" err="1">
                <a:solidFill>
                  <a:schemeClr val="bg1"/>
                </a:solidFill>
              </a:rPr>
              <a:t>enhanced</a:t>
            </a:r>
            <a:r>
              <a:rPr lang="es-ES" sz="10398" b="1" spc="-150">
                <a:solidFill>
                  <a:schemeClr val="bg1"/>
                </a:solidFill>
              </a:rPr>
              <a:t> </a:t>
            </a:r>
            <a:r>
              <a:rPr lang="es-ES" sz="10398" b="1" spc="-150" err="1">
                <a:solidFill>
                  <a:schemeClr val="bg1"/>
                </a:solidFill>
              </a:rPr>
              <a:t>learning</a:t>
            </a:r>
            <a:endParaRPr lang="es-ES" sz="10398" b="1" spc="-150">
              <a:solidFill>
                <a:schemeClr val="bg1"/>
              </a:solidFill>
            </a:endParaRPr>
          </a:p>
        </p:txBody>
      </p:sp>
      <p:sp>
        <p:nvSpPr>
          <p:cNvPr id="3" name="Subtítulo 2"/>
          <p:cNvSpPr>
            <a:spLocks noGrp="1"/>
          </p:cNvSpPr>
          <p:nvPr>
            <p:ph type="subTitle" idx="1"/>
          </p:nvPr>
        </p:nvSpPr>
        <p:spPr>
          <a:xfrm>
            <a:off x="2852378" y="8938344"/>
            <a:ext cx="18504242" cy="1738516"/>
          </a:xfrm>
        </p:spPr>
        <p:txBody>
          <a:bodyPr anchor="t">
            <a:normAutofit/>
          </a:bodyPr>
          <a:lstStyle/>
          <a:p>
            <a:pPr algn="l">
              <a:lnSpc>
                <a:spcPct val="90000"/>
              </a:lnSpc>
            </a:pPr>
            <a:r>
              <a:rPr lang="es-ES" sz="4300" err="1">
                <a:solidFill>
                  <a:srgbClr val="FFFFFF"/>
                </a:solidFill>
              </a:rPr>
              <a:t>Marjanneke</a:t>
            </a:r>
            <a:r>
              <a:rPr lang="es-ES" sz="4300">
                <a:solidFill>
                  <a:srgbClr val="FFFFFF"/>
                </a:solidFill>
              </a:rPr>
              <a:t> </a:t>
            </a:r>
            <a:r>
              <a:rPr lang="es-ES" sz="4300" err="1">
                <a:solidFill>
                  <a:srgbClr val="FFFFFF"/>
                </a:solidFill>
              </a:rPr>
              <a:t>Vijge</a:t>
            </a:r>
            <a:r>
              <a:rPr lang="es-ES" sz="4300">
                <a:solidFill>
                  <a:srgbClr val="FFFFFF"/>
                </a:solidFill>
              </a:rPr>
              <a:t>, </a:t>
            </a:r>
            <a:r>
              <a:rPr lang="es-ES" sz="4300" err="1">
                <a:solidFill>
                  <a:srgbClr val="FFFFFF"/>
                </a:solidFill>
              </a:rPr>
              <a:t>Jake</a:t>
            </a:r>
            <a:r>
              <a:rPr lang="es-ES" sz="4300">
                <a:solidFill>
                  <a:srgbClr val="FFFFFF"/>
                </a:solidFill>
              </a:rPr>
              <a:t> </a:t>
            </a:r>
            <a:r>
              <a:rPr lang="es-ES" sz="4300" err="1">
                <a:solidFill>
                  <a:srgbClr val="FFFFFF"/>
                </a:solidFill>
              </a:rPr>
              <a:t>Byrne</a:t>
            </a:r>
            <a:r>
              <a:rPr lang="es-ES" sz="4300">
                <a:solidFill>
                  <a:srgbClr val="FFFFFF"/>
                </a:solidFill>
              </a:rPr>
              <a:t>, </a:t>
            </a:r>
            <a:r>
              <a:rPr lang="es-ES" sz="4300" err="1">
                <a:solidFill>
                  <a:srgbClr val="FFFFFF"/>
                </a:solidFill>
              </a:rPr>
              <a:t>Carole-Anne</a:t>
            </a:r>
            <a:r>
              <a:rPr lang="es-ES" sz="4300">
                <a:solidFill>
                  <a:srgbClr val="FFFFFF"/>
                </a:solidFill>
              </a:rPr>
              <a:t> </a:t>
            </a:r>
            <a:r>
              <a:rPr lang="es-ES" sz="4300" err="1">
                <a:solidFill>
                  <a:srgbClr val="FFFFFF"/>
                </a:solidFill>
              </a:rPr>
              <a:t>Sénit</a:t>
            </a:r>
            <a:r>
              <a:rPr lang="es-ES" sz="4300">
                <a:solidFill>
                  <a:srgbClr val="FFFFFF"/>
                </a:solidFill>
              </a:rPr>
              <a:t>, Patricia </a:t>
            </a:r>
            <a:r>
              <a:rPr lang="es-ES" sz="4300" err="1">
                <a:solidFill>
                  <a:srgbClr val="FFFFFF"/>
                </a:solidFill>
              </a:rPr>
              <a:t>Cucchi</a:t>
            </a:r>
            <a:r>
              <a:rPr lang="es-ES" sz="4300">
                <a:solidFill>
                  <a:srgbClr val="FFFFFF"/>
                </a:solidFill>
              </a:rPr>
              <a:t>, </a:t>
            </a:r>
            <a:r>
              <a:rPr lang="es-ES" sz="4300" err="1">
                <a:solidFill>
                  <a:srgbClr val="FFFFFF"/>
                </a:solidFill>
              </a:rPr>
              <a:t>Jesus</a:t>
            </a:r>
            <a:r>
              <a:rPr lang="es-ES" sz="4300">
                <a:solidFill>
                  <a:srgbClr val="FFFFFF"/>
                </a:solidFill>
              </a:rPr>
              <a:t> Reyes, Núria </a:t>
            </a:r>
            <a:r>
              <a:rPr lang="es-ES" sz="4300" err="1">
                <a:solidFill>
                  <a:srgbClr val="FFFFFF"/>
                </a:solidFill>
              </a:rPr>
              <a:t>Casamitjana</a:t>
            </a:r>
            <a:r>
              <a:rPr lang="es-ES" sz="4300">
                <a:solidFill>
                  <a:srgbClr val="FFFFFF"/>
                </a:solidFill>
              </a:rPr>
              <a:t> </a:t>
            </a:r>
          </a:p>
        </p:txBody>
      </p:sp>
    </p:spTree>
    <p:extLst>
      <p:ext uri="{BB962C8B-B14F-4D97-AF65-F5344CB8AC3E}">
        <p14:creationId xmlns:p14="http://schemas.microsoft.com/office/powerpoint/2010/main" val="3853705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9645936" cy="2285702"/>
          </a:xfrm>
        </p:spPr>
        <p:txBody>
          <a:bodyPr anchor="t">
            <a:normAutofit/>
          </a:bodyPr>
          <a:lstStyle/>
          <a:p>
            <a:pPr algn="l">
              <a:lnSpc>
                <a:spcPct val="90000"/>
              </a:lnSpc>
            </a:pPr>
            <a:r>
              <a:rPr lang="en-US" b="1">
                <a:solidFill>
                  <a:srgbClr val="FFFFFF"/>
                </a:solidFill>
              </a:rPr>
              <a:t>Capstone: technology needs</a:t>
            </a:r>
            <a:endParaRPr lang="es-ES" b="1">
              <a:solidFill>
                <a:srgbClr val="FFFFFF"/>
              </a:solidFill>
            </a:endParaRPr>
          </a:p>
        </p:txBody>
      </p:sp>
      <p:sp>
        <p:nvSpPr>
          <p:cNvPr id="3" name="Marcador de contenido 2"/>
          <p:cNvSpPr>
            <a:spLocks noGrp="1"/>
          </p:cNvSpPr>
          <p:nvPr>
            <p:ph idx="1"/>
          </p:nvPr>
        </p:nvSpPr>
        <p:spPr>
          <a:xfrm>
            <a:off x="1423804" y="4102460"/>
            <a:ext cx="21790362" cy="7941374"/>
          </a:xfrm>
        </p:spPr>
        <p:txBody>
          <a:bodyPr wrap="square" numCol="1" spcCol="1080000">
            <a:noAutofit/>
          </a:bodyPr>
          <a:lstStyle/>
          <a:p>
            <a:pPr marL="0" indent="0">
              <a:lnSpc>
                <a:spcPct val="110000"/>
              </a:lnSpc>
              <a:buNone/>
            </a:pPr>
            <a:r>
              <a:rPr lang="es-ES" sz="4800" err="1">
                <a:solidFill>
                  <a:srgbClr val="2259A6"/>
                </a:solidFill>
              </a:rPr>
              <a:t>Collaborative</a:t>
            </a:r>
            <a:r>
              <a:rPr lang="es-ES" sz="4800">
                <a:solidFill>
                  <a:srgbClr val="2259A6"/>
                </a:solidFill>
              </a:rPr>
              <a:t> </a:t>
            </a:r>
            <a:r>
              <a:rPr lang="es-ES" sz="4800" err="1">
                <a:solidFill>
                  <a:srgbClr val="2259A6"/>
                </a:solidFill>
              </a:rPr>
              <a:t>space</a:t>
            </a:r>
            <a:r>
              <a:rPr lang="es-ES" sz="4800">
                <a:solidFill>
                  <a:srgbClr val="2259A6"/>
                </a:solidFill>
              </a:rPr>
              <a:t> to: </a:t>
            </a:r>
          </a:p>
          <a:p>
            <a:pPr>
              <a:lnSpc>
                <a:spcPct val="110000"/>
              </a:lnSpc>
            </a:pPr>
            <a:r>
              <a:rPr lang="es-ES" sz="4800">
                <a:solidFill>
                  <a:srgbClr val="2259A6"/>
                </a:solidFill>
              </a:rPr>
              <a:t>Share and </a:t>
            </a:r>
            <a:r>
              <a:rPr lang="es-ES" sz="4800" err="1">
                <a:solidFill>
                  <a:srgbClr val="2259A6"/>
                </a:solidFill>
              </a:rPr>
              <a:t>collaborate</a:t>
            </a:r>
            <a:r>
              <a:rPr lang="es-ES" sz="4800">
                <a:solidFill>
                  <a:srgbClr val="2259A6"/>
                </a:solidFill>
              </a:rPr>
              <a:t> </a:t>
            </a:r>
            <a:r>
              <a:rPr lang="es-ES" sz="4800" err="1">
                <a:solidFill>
                  <a:srgbClr val="2259A6"/>
                </a:solidFill>
              </a:rPr>
              <a:t>on</a:t>
            </a:r>
            <a:r>
              <a:rPr lang="es-ES" sz="4800">
                <a:solidFill>
                  <a:srgbClr val="2259A6"/>
                </a:solidFill>
              </a:rPr>
              <a:t> </a:t>
            </a:r>
            <a:r>
              <a:rPr lang="es-ES" sz="4800" err="1">
                <a:solidFill>
                  <a:srgbClr val="2259A6"/>
                </a:solidFill>
              </a:rPr>
              <a:t>documents</a:t>
            </a:r>
            <a:endParaRPr lang="es-ES" sz="4800">
              <a:solidFill>
                <a:srgbClr val="2259A6"/>
              </a:solidFill>
            </a:endParaRPr>
          </a:p>
          <a:p>
            <a:pPr>
              <a:lnSpc>
                <a:spcPct val="110000"/>
              </a:lnSpc>
            </a:pPr>
            <a:r>
              <a:rPr lang="es-ES" sz="4800" err="1">
                <a:solidFill>
                  <a:srgbClr val="2259A6"/>
                </a:solidFill>
              </a:rPr>
              <a:t>Develop</a:t>
            </a:r>
            <a:r>
              <a:rPr lang="es-ES" sz="4800">
                <a:solidFill>
                  <a:srgbClr val="2259A6"/>
                </a:solidFill>
              </a:rPr>
              <a:t> and </a:t>
            </a:r>
            <a:r>
              <a:rPr lang="es-ES" sz="4800" err="1">
                <a:solidFill>
                  <a:srgbClr val="2259A6"/>
                </a:solidFill>
              </a:rPr>
              <a:t>view</a:t>
            </a:r>
            <a:r>
              <a:rPr lang="es-ES" sz="4800">
                <a:solidFill>
                  <a:srgbClr val="2259A6"/>
                </a:solidFill>
              </a:rPr>
              <a:t> </a:t>
            </a:r>
            <a:r>
              <a:rPr lang="es-ES" sz="4800" err="1">
                <a:solidFill>
                  <a:srgbClr val="2259A6"/>
                </a:solidFill>
              </a:rPr>
              <a:t>different</a:t>
            </a:r>
            <a:r>
              <a:rPr lang="es-ES" sz="4800">
                <a:solidFill>
                  <a:srgbClr val="2259A6"/>
                </a:solidFill>
              </a:rPr>
              <a:t> media: videos, </a:t>
            </a:r>
            <a:r>
              <a:rPr lang="es-ES" sz="4800" err="1">
                <a:solidFill>
                  <a:srgbClr val="2259A6"/>
                </a:solidFill>
              </a:rPr>
              <a:t>infographics</a:t>
            </a:r>
            <a:r>
              <a:rPr lang="es-ES" sz="4800">
                <a:solidFill>
                  <a:srgbClr val="2259A6"/>
                </a:solidFill>
              </a:rPr>
              <a:t>, </a:t>
            </a:r>
            <a:r>
              <a:rPr lang="es-ES" sz="4800" err="1">
                <a:solidFill>
                  <a:srgbClr val="2259A6"/>
                </a:solidFill>
              </a:rPr>
              <a:t>presentations</a:t>
            </a:r>
            <a:r>
              <a:rPr lang="es-ES" sz="4800">
                <a:solidFill>
                  <a:srgbClr val="2259A6"/>
                </a:solidFill>
              </a:rPr>
              <a:t>, etc. </a:t>
            </a:r>
          </a:p>
          <a:p>
            <a:pPr>
              <a:lnSpc>
                <a:spcPct val="110000"/>
              </a:lnSpc>
            </a:pPr>
            <a:r>
              <a:rPr lang="es-ES" sz="4800">
                <a:solidFill>
                  <a:srgbClr val="2259A6"/>
                </a:solidFill>
              </a:rPr>
              <a:t>Share </a:t>
            </a:r>
            <a:r>
              <a:rPr lang="es-ES" sz="4800" err="1">
                <a:solidFill>
                  <a:srgbClr val="2259A6"/>
                </a:solidFill>
              </a:rPr>
              <a:t>databases</a:t>
            </a:r>
            <a:r>
              <a:rPr lang="es-ES" sz="4800">
                <a:solidFill>
                  <a:srgbClr val="2259A6"/>
                </a:solidFill>
              </a:rPr>
              <a:t>, </a:t>
            </a:r>
            <a:r>
              <a:rPr lang="es-ES" sz="4800" err="1">
                <a:solidFill>
                  <a:srgbClr val="2259A6"/>
                </a:solidFill>
              </a:rPr>
              <a:t>scientific</a:t>
            </a:r>
            <a:r>
              <a:rPr lang="es-ES" sz="4800">
                <a:solidFill>
                  <a:srgbClr val="2259A6"/>
                </a:solidFill>
              </a:rPr>
              <a:t> </a:t>
            </a:r>
            <a:r>
              <a:rPr lang="es-ES" sz="4800" err="1">
                <a:solidFill>
                  <a:srgbClr val="2259A6"/>
                </a:solidFill>
              </a:rPr>
              <a:t>references</a:t>
            </a:r>
            <a:r>
              <a:rPr lang="es-ES" sz="4800">
                <a:solidFill>
                  <a:srgbClr val="2259A6"/>
                </a:solidFill>
              </a:rPr>
              <a:t>, etc. </a:t>
            </a:r>
          </a:p>
          <a:p>
            <a:pPr>
              <a:lnSpc>
                <a:spcPct val="110000"/>
              </a:lnSpc>
            </a:pPr>
            <a:r>
              <a:rPr lang="es-ES" sz="4800" err="1">
                <a:solidFill>
                  <a:srgbClr val="2259A6"/>
                </a:solidFill>
              </a:rPr>
              <a:t>Provide</a:t>
            </a:r>
            <a:r>
              <a:rPr lang="es-ES" sz="4800">
                <a:solidFill>
                  <a:srgbClr val="2259A6"/>
                </a:solidFill>
              </a:rPr>
              <a:t> peer </a:t>
            </a:r>
            <a:r>
              <a:rPr lang="es-ES" sz="4800" err="1">
                <a:solidFill>
                  <a:srgbClr val="2259A6"/>
                </a:solidFill>
              </a:rPr>
              <a:t>feedback</a:t>
            </a:r>
            <a:r>
              <a:rPr lang="es-ES" sz="4800">
                <a:solidFill>
                  <a:srgbClr val="2259A6"/>
                </a:solidFill>
              </a:rPr>
              <a:t> </a:t>
            </a:r>
            <a:r>
              <a:rPr lang="es-ES" sz="4800" err="1">
                <a:solidFill>
                  <a:srgbClr val="2259A6"/>
                </a:solidFill>
              </a:rPr>
              <a:t>on</a:t>
            </a:r>
            <a:r>
              <a:rPr lang="es-ES" sz="4800">
                <a:solidFill>
                  <a:srgbClr val="2259A6"/>
                </a:solidFill>
              </a:rPr>
              <a:t> </a:t>
            </a:r>
            <a:r>
              <a:rPr lang="es-ES" sz="4800" err="1">
                <a:solidFill>
                  <a:srgbClr val="2259A6"/>
                </a:solidFill>
              </a:rPr>
              <a:t>each</a:t>
            </a:r>
            <a:r>
              <a:rPr lang="es-ES" sz="4800">
                <a:solidFill>
                  <a:srgbClr val="2259A6"/>
                </a:solidFill>
              </a:rPr>
              <a:t> </a:t>
            </a:r>
            <a:r>
              <a:rPr lang="es-ES" sz="4800" err="1">
                <a:solidFill>
                  <a:srgbClr val="2259A6"/>
                </a:solidFill>
              </a:rPr>
              <a:t>others</a:t>
            </a:r>
            <a:r>
              <a:rPr lang="es-ES" sz="4800">
                <a:solidFill>
                  <a:srgbClr val="2259A6"/>
                </a:solidFill>
              </a:rPr>
              <a:t>’ </a:t>
            </a:r>
            <a:r>
              <a:rPr lang="es-ES" sz="4800" err="1">
                <a:solidFill>
                  <a:srgbClr val="2259A6"/>
                </a:solidFill>
              </a:rPr>
              <a:t>assignments</a:t>
            </a:r>
            <a:endParaRPr lang="es-ES" sz="4800">
              <a:solidFill>
                <a:srgbClr val="2259A6"/>
              </a:solidFill>
            </a:endParaRPr>
          </a:p>
          <a:p>
            <a:pPr>
              <a:lnSpc>
                <a:spcPct val="110000"/>
              </a:lnSpc>
            </a:pPr>
            <a:r>
              <a:rPr lang="es-ES" sz="4800" err="1">
                <a:solidFill>
                  <a:srgbClr val="2259A6"/>
                </a:solidFill>
              </a:rPr>
              <a:t>Provide</a:t>
            </a:r>
            <a:r>
              <a:rPr lang="es-ES" sz="4800">
                <a:solidFill>
                  <a:srgbClr val="2259A6"/>
                </a:solidFill>
              </a:rPr>
              <a:t> 360 </a:t>
            </a:r>
            <a:r>
              <a:rPr lang="es-ES" sz="4800" err="1">
                <a:solidFill>
                  <a:srgbClr val="2259A6"/>
                </a:solidFill>
              </a:rPr>
              <a:t>evaluation</a:t>
            </a:r>
            <a:r>
              <a:rPr lang="es-ES" sz="4800">
                <a:solidFill>
                  <a:srgbClr val="2259A6"/>
                </a:solidFill>
              </a:rPr>
              <a:t> in </a:t>
            </a:r>
            <a:r>
              <a:rPr lang="es-ES" sz="4800" err="1">
                <a:solidFill>
                  <a:srgbClr val="2259A6"/>
                </a:solidFill>
              </a:rPr>
              <a:t>anonymous</a:t>
            </a:r>
            <a:r>
              <a:rPr lang="es-ES" sz="4800">
                <a:solidFill>
                  <a:srgbClr val="2259A6"/>
                </a:solidFill>
              </a:rPr>
              <a:t> </a:t>
            </a:r>
            <a:r>
              <a:rPr lang="es-ES" sz="4800" err="1">
                <a:solidFill>
                  <a:srgbClr val="2259A6"/>
                </a:solidFill>
              </a:rPr>
              <a:t>manner</a:t>
            </a:r>
            <a:endParaRPr lang="es-ES" sz="4800">
              <a:solidFill>
                <a:srgbClr val="2259A6"/>
              </a:solidFill>
            </a:endParaRPr>
          </a:p>
          <a:p>
            <a:pPr>
              <a:lnSpc>
                <a:spcPct val="110000"/>
              </a:lnSpc>
            </a:pPr>
            <a:r>
              <a:rPr lang="es-ES" sz="4800" err="1">
                <a:solidFill>
                  <a:srgbClr val="2259A6"/>
                </a:solidFill>
              </a:rPr>
              <a:t>Develop</a:t>
            </a:r>
            <a:r>
              <a:rPr lang="es-ES" sz="4800">
                <a:solidFill>
                  <a:srgbClr val="2259A6"/>
                </a:solidFill>
              </a:rPr>
              <a:t> concept </a:t>
            </a:r>
            <a:r>
              <a:rPr lang="es-ES" sz="4800" err="1">
                <a:solidFill>
                  <a:srgbClr val="2259A6"/>
                </a:solidFill>
              </a:rPr>
              <a:t>maps</a:t>
            </a:r>
            <a:r>
              <a:rPr lang="es-ES" sz="4800">
                <a:solidFill>
                  <a:srgbClr val="2259A6"/>
                </a:solidFill>
              </a:rPr>
              <a:t> (</a:t>
            </a:r>
            <a:r>
              <a:rPr lang="es-ES" sz="4800" err="1">
                <a:solidFill>
                  <a:srgbClr val="2259A6"/>
                </a:solidFill>
              </a:rPr>
              <a:t>e.g</a:t>
            </a:r>
            <a:r>
              <a:rPr lang="es-ES" sz="4800">
                <a:solidFill>
                  <a:srgbClr val="2259A6"/>
                </a:solidFill>
              </a:rPr>
              <a:t>. Miro)</a:t>
            </a:r>
          </a:p>
          <a:p>
            <a:pPr>
              <a:lnSpc>
                <a:spcPct val="110000"/>
              </a:lnSpc>
            </a:pPr>
            <a:r>
              <a:rPr lang="es-ES" sz="4800" err="1">
                <a:solidFill>
                  <a:srgbClr val="2259A6"/>
                </a:solidFill>
              </a:rPr>
              <a:t>Discuss</a:t>
            </a:r>
            <a:r>
              <a:rPr lang="es-ES" sz="4800">
                <a:solidFill>
                  <a:srgbClr val="2259A6"/>
                </a:solidFill>
              </a:rPr>
              <a:t> and </a:t>
            </a:r>
            <a:r>
              <a:rPr lang="es-ES" sz="4800" err="1">
                <a:solidFill>
                  <a:srgbClr val="2259A6"/>
                </a:solidFill>
              </a:rPr>
              <a:t>negotiate</a:t>
            </a:r>
            <a:r>
              <a:rPr lang="es-ES" sz="4800">
                <a:solidFill>
                  <a:srgbClr val="2259A6"/>
                </a:solidFill>
              </a:rPr>
              <a:t> in (sub)</a:t>
            </a:r>
            <a:r>
              <a:rPr lang="es-ES" sz="4800" err="1">
                <a:solidFill>
                  <a:srgbClr val="2259A6"/>
                </a:solidFill>
              </a:rPr>
              <a:t>groups</a:t>
            </a:r>
            <a:endParaRPr lang="es-ES" sz="4800">
              <a:solidFill>
                <a:srgbClr val="2259A6"/>
              </a:solidFill>
            </a:endParaRPr>
          </a:p>
          <a:p>
            <a:pPr marL="0" indent="0">
              <a:lnSpc>
                <a:spcPct val="110000"/>
              </a:lnSpc>
              <a:buNone/>
            </a:pPr>
            <a:endParaRPr lang="es-ES" sz="4800">
              <a:solidFill>
                <a:srgbClr val="2259A6"/>
              </a:solidFill>
            </a:endParaRPr>
          </a:p>
          <a:p>
            <a:pPr marL="0" indent="0">
              <a:lnSpc>
                <a:spcPct val="110000"/>
              </a:lnSpc>
              <a:buNone/>
            </a:pPr>
            <a:endParaRPr lang="es-ES" sz="4800">
              <a:solidFill>
                <a:srgbClr val="2259A6"/>
              </a:solidFill>
            </a:endParaRPr>
          </a:p>
          <a:p>
            <a:pPr marL="0" indent="0">
              <a:lnSpc>
                <a:spcPct val="110000"/>
              </a:lnSpc>
              <a:buNone/>
            </a:pPr>
            <a:endParaRPr lang="es-ES" sz="4800">
              <a:solidFill>
                <a:srgbClr val="2259A6"/>
              </a:solidFill>
            </a:endParaRPr>
          </a:p>
        </p:txBody>
      </p:sp>
    </p:spTree>
    <p:extLst>
      <p:ext uri="{BB962C8B-B14F-4D97-AF65-F5344CB8AC3E}">
        <p14:creationId xmlns:p14="http://schemas.microsoft.com/office/powerpoint/2010/main" val="3532162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9645936" cy="2285702"/>
          </a:xfrm>
        </p:spPr>
        <p:txBody>
          <a:bodyPr anchor="t">
            <a:normAutofit/>
          </a:bodyPr>
          <a:lstStyle/>
          <a:p>
            <a:pPr algn="l">
              <a:lnSpc>
                <a:spcPct val="90000"/>
              </a:lnSpc>
            </a:pPr>
            <a:r>
              <a:rPr lang="en-US" b="1">
                <a:solidFill>
                  <a:srgbClr val="FFFFFF"/>
                </a:solidFill>
              </a:rPr>
              <a:t>Capstone: technology needs</a:t>
            </a:r>
            <a:endParaRPr lang="es-ES" b="1">
              <a:solidFill>
                <a:srgbClr val="FFFFFF"/>
              </a:solidFill>
            </a:endParaRPr>
          </a:p>
        </p:txBody>
      </p:sp>
      <p:pic>
        <p:nvPicPr>
          <p:cNvPr id="4" name="Picture 3" descr="Graphical user interface, application&#10;&#10;Description automatically generated">
            <a:extLst>
              <a:ext uri="{FF2B5EF4-FFF2-40B4-BE49-F238E27FC236}">
                <a16:creationId xmlns:a16="http://schemas.microsoft.com/office/drawing/2014/main" id="{57CCC757-15AF-9C48-BADD-508784A68310}"/>
              </a:ext>
            </a:extLst>
          </p:cNvPr>
          <p:cNvPicPr>
            <a:picLocks noChangeAspect="1"/>
          </p:cNvPicPr>
          <p:nvPr/>
        </p:nvPicPr>
        <p:blipFill>
          <a:blip r:embed="rId3"/>
          <a:stretch>
            <a:fillRect/>
          </a:stretch>
        </p:blipFill>
        <p:spPr>
          <a:xfrm>
            <a:off x="1588" y="895"/>
            <a:ext cx="24482702" cy="13714214"/>
          </a:xfrm>
          <a:prstGeom prst="rect">
            <a:avLst/>
          </a:prstGeom>
        </p:spPr>
      </p:pic>
      <p:pic>
        <p:nvPicPr>
          <p:cNvPr id="8" name="Picture 7" descr="Diagram&#10;&#10;Description automatically generated">
            <a:extLst>
              <a:ext uri="{FF2B5EF4-FFF2-40B4-BE49-F238E27FC236}">
                <a16:creationId xmlns:a16="http://schemas.microsoft.com/office/drawing/2014/main" id="{856EB930-C6D0-C741-A39E-28C632C5AEA2}"/>
              </a:ext>
            </a:extLst>
          </p:cNvPr>
          <p:cNvPicPr>
            <a:picLocks noChangeAspect="1"/>
          </p:cNvPicPr>
          <p:nvPr/>
        </p:nvPicPr>
        <p:blipFill>
          <a:blip r:embed="rId4"/>
          <a:stretch>
            <a:fillRect/>
          </a:stretch>
        </p:blipFill>
        <p:spPr>
          <a:xfrm>
            <a:off x="1588" y="895"/>
            <a:ext cx="26531646" cy="13714214"/>
          </a:xfrm>
          <a:prstGeom prst="rect">
            <a:avLst/>
          </a:prstGeom>
        </p:spPr>
      </p:pic>
      <p:sp>
        <p:nvSpPr>
          <p:cNvPr id="9" name="Rectangle 8">
            <a:extLst>
              <a:ext uri="{FF2B5EF4-FFF2-40B4-BE49-F238E27FC236}">
                <a16:creationId xmlns:a16="http://schemas.microsoft.com/office/drawing/2014/main" id="{327B8FEF-9BCC-B44D-83C7-B6ADDB6D2C8F}"/>
              </a:ext>
            </a:extLst>
          </p:cNvPr>
          <p:cNvSpPr/>
          <p:nvPr/>
        </p:nvSpPr>
        <p:spPr>
          <a:xfrm>
            <a:off x="1588" y="142383"/>
            <a:ext cx="4671151" cy="646331"/>
          </a:xfrm>
          <a:prstGeom prst="rect">
            <a:avLst/>
          </a:prstGeom>
        </p:spPr>
        <p:txBody>
          <a:bodyPr wrap="none">
            <a:spAutoFit/>
          </a:bodyPr>
          <a:lstStyle/>
          <a:p>
            <a:pPr defTabSz="914446"/>
            <a:r>
              <a:rPr lang="en-NL">
                <a:solidFill>
                  <a:prstClr val="black"/>
                </a:solidFill>
                <a:latin typeface="Calibri" panose="020F0502020204030204" pitchFamily="34" charset="0"/>
                <a:ea typeface="Times New Roman" panose="02020603050405020304" pitchFamily="18" charset="0"/>
              </a:rPr>
              <a:t>https://datawrapper.de</a:t>
            </a:r>
            <a:r>
              <a:rPr lang="en-NL">
                <a:solidFill>
                  <a:prstClr val="black"/>
                </a:solidFill>
                <a:latin typeface="Calibri"/>
              </a:rPr>
              <a:t> </a:t>
            </a:r>
            <a:endParaRPr lang="en-GB">
              <a:solidFill>
                <a:prstClr val="black"/>
              </a:solidFill>
              <a:latin typeface="Calibri"/>
            </a:endParaRPr>
          </a:p>
        </p:txBody>
      </p:sp>
      <p:sp>
        <p:nvSpPr>
          <p:cNvPr id="10" name="Rectangle 9">
            <a:extLst>
              <a:ext uri="{FF2B5EF4-FFF2-40B4-BE49-F238E27FC236}">
                <a16:creationId xmlns:a16="http://schemas.microsoft.com/office/drawing/2014/main" id="{1DE23A99-3F83-D242-AB46-EF8F41C05DEE}"/>
              </a:ext>
            </a:extLst>
          </p:cNvPr>
          <p:cNvSpPr/>
          <p:nvPr/>
        </p:nvSpPr>
        <p:spPr>
          <a:xfrm>
            <a:off x="9755505" y="1977493"/>
            <a:ext cx="14472208" cy="954107"/>
          </a:xfrm>
          <a:prstGeom prst="rect">
            <a:avLst/>
          </a:prstGeom>
        </p:spPr>
        <p:txBody>
          <a:bodyPr wrap="square">
            <a:spAutoFit/>
          </a:bodyPr>
          <a:lstStyle/>
          <a:p>
            <a:pPr defTabSz="914446"/>
            <a:r>
              <a:rPr lang="en-GB" sz="2800">
                <a:solidFill>
                  <a:prstClr val="black"/>
                </a:solidFill>
                <a:latin typeface="Calibri"/>
              </a:rPr>
              <a:t>https://</a:t>
            </a:r>
            <a:r>
              <a:rPr lang="en-GB" sz="2800" err="1">
                <a:solidFill>
                  <a:prstClr val="black"/>
                </a:solidFill>
                <a:latin typeface="Calibri"/>
              </a:rPr>
              <a:t>irelandsdg.maps.arcgis.com</a:t>
            </a:r>
            <a:r>
              <a:rPr lang="en-GB" sz="2800">
                <a:solidFill>
                  <a:prstClr val="black"/>
                </a:solidFill>
                <a:latin typeface="Calibri"/>
              </a:rPr>
              <a:t>/apps/</a:t>
            </a:r>
            <a:r>
              <a:rPr lang="en-GB" sz="2800" err="1">
                <a:solidFill>
                  <a:prstClr val="black"/>
                </a:solidFill>
                <a:latin typeface="Calibri"/>
              </a:rPr>
              <a:t>MapSeries</a:t>
            </a:r>
            <a:r>
              <a:rPr lang="en-GB" sz="2800">
                <a:solidFill>
                  <a:prstClr val="black"/>
                </a:solidFill>
                <a:latin typeface="Calibri"/>
              </a:rPr>
              <a:t>/</a:t>
            </a:r>
            <a:r>
              <a:rPr lang="en-GB" sz="2800" err="1">
                <a:solidFill>
                  <a:prstClr val="black"/>
                </a:solidFill>
                <a:latin typeface="Calibri"/>
              </a:rPr>
              <a:t>index.html?appid</a:t>
            </a:r>
            <a:r>
              <a:rPr lang="en-GB" sz="2800">
                <a:solidFill>
                  <a:prstClr val="black"/>
                </a:solidFill>
                <a:latin typeface="Calibri"/>
              </a:rPr>
              <a:t>=3e6201e7c886420ebd6cba15671a7bdf</a:t>
            </a:r>
          </a:p>
        </p:txBody>
      </p:sp>
    </p:spTree>
    <p:extLst>
      <p:ext uri="{BB962C8B-B14F-4D97-AF65-F5344CB8AC3E}">
        <p14:creationId xmlns:p14="http://schemas.microsoft.com/office/powerpoint/2010/main" val="78761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23803" y="4216744"/>
            <a:ext cx="22323692" cy="7077016"/>
          </a:xfrm>
        </p:spPr>
        <p:txBody>
          <a:bodyPr wrap="square" numCol="1" spcCol="1080000">
            <a:noAutofit/>
          </a:bodyPr>
          <a:lstStyle/>
          <a:p>
            <a:pPr>
              <a:lnSpc>
                <a:spcPct val="110000"/>
              </a:lnSpc>
            </a:pPr>
            <a:r>
              <a:rPr lang="es-ES" sz="4800" err="1">
                <a:solidFill>
                  <a:srgbClr val="2259A6"/>
                </a:solidFill>
              </a:rPr>
              <a:t>Developing</a:t>
            </a:r>
            <a:r>
              <a:rPr lang="es-ES" sz="4800">
                <a:solidFill>
                  <a:srgbClr val="2259A6"/>
                </a:solidFill>
              </a:rPr>
              <a:t> (</a:t>
            </a:r>
            <a:r>
              <a:rPr lang="es-ES" sz="4800" err="1">
                <a:solidFill>
                  <a:srgbClr val="2259A6"/>
                </a:solidFill>
              </a:rPr>
              <a:t>for</a:t>
            </a:r>
            <a:r>
              <a:rPr lang="es-ES" sz="4800">
                <a:solidFill>
                  <a:srgbClr val="2259A6"/>
                </a:solidFill>
              </a:rPr>
              <a:t> </a:t>
            </a:r>
            <a:r>
              <a:rPr lang="es-ES" sz="4800" err="1">
                <a:solidFill>
                  <a:srgbClr val="2259A6"/>
                </a:solidFill>
              </a:rPr>
              <a:t>students</a:t>
            </a:r>
            <a:r>
              <a:rPr lang="es-ES" sz="4800">
                <a:solidFill>
                  <a:srgbClr val="2259A6"/>
                </a:solidFill>
              </a:rPr>
              <a:t>) and </a:t>
            </a:r>
            <a:r>
              <a:rPr lang="es-ES" sz="4800" err="1">
                <a:solidFill>
                  <a:srgbClr val="2259A6"/>
                </a:solidFill>
              </a:rPr>
              <a:t>assessing</a:t>
            </a:r>
            <a:r>
              <a:rPr lang="es-ES" sz="4800">
                <a:solidFill>
                  <a:srgbClr val="2259A6"/>
                </a:solidFill>
              </a:rPr>
              <a:t> (</a:t>
            </a:r>
            <a:r>
              <a:rPr lang="es-ES" sz="4800" err="1">
                <a:solidFill>
                  <a:srgbClr val="2259A6"/>
                </a:solidFill>
              </a:rPr>
              <a:t>for</a:t>
            </a:r>
            <a:r>
              <a:rPr lang="es-ES" sz="4800">
                <a:solidFill>
                  <a:srgbClr val="2259A6"/>
                </a:solidFill>
              </a:rPr>
              <a:t> </a:t>
            </a:r>
            <a:r>
              <a:rPr lang="es-ES" sz="4800" err="1">
                <a:solidFill>
                  <a:srgbClr val="2259A6"/>
                </a:solidFill>
              </a:rPr>
              <a:t>teachers</a:t>
            </a:r>
            <a:r>
              <a:rPr lang="es-ES" sz="4800">
                <a:solidFill>
                  <a:srgbClr val="2259A6"/>
                </a:solidFill>
              </a:rPr>
              <a:t>) portfolios</a:t>
            </a:r>
          </a:p>
          <a:p>
            <a:pPr>
              <a:lnSpc>
                <a:spcPct val="110000"/>
              </a:lnSpc>
            </a:pPr>
            <a:r>
              <a:rPr lang="es-ES" sz="4800">
                <a:solidFill>
                  <a:srgbClr val="2259A6"/>
                </a:solidFill>
              </a:rPr>
              <a:t>Tools to </a:t>
            </a:r>
            <a:r>
              <a:rPr lang="es-ES" sz="4800" err="1">
                <a:solidFill>
                  <a:srgbClr val="2259A6"/>
                </a:solidFill>
              </a:rPr>
              <a:t>develop</a:t>
            </a:r>
            <a:r>
              <a:rPr lang="es-ES" sz="4800">
                <a:solidFill>
                  <a:srgbClr val="2259A6"/>
                </a:solidFill>
              </a:rPr>
              <a:t> </a:t>
            </a:r>
            <a:r>
              <a:rPr lang="es-ES" sz="4800" err="1">
                <a:solidFill>
                  <a:srgbClr val="2259A6"/>
                </a:solidFill>
              </a:rPr>
              <a:t>surveys</a:t>
            </a:r>
            <a:r>
              <a:rPr lang="es-ES" sz="4800">
                <a:solidFill>
                  <a:srgbClr val="2259A6"/>
                </a:solidFill>
              </a:rPr>
              <a:t> (</a:t>
            </a:r>
            <a:r>
              <a:rPr lang="es-ES" sz="4800" err="1">
                <a:solidFill>
                  <a:srgbClr val="2259A6"/>
                </a:solidFill>
              </a:rPr>
              <a:t>e.g</a:t>
            </a:r>
            <a:r>
              <a:rPr lang="es-ES" sz="4800">
                <a:solidFill>
                  <a:srgbClr val="2259A6"/>
                </a:solidFill>
              </a:rPr>
              <a:t>. </a:t>
            </a:r>
            <a:r>
              <a:rPr lang="es-ES" sz="4800" err="1">
                <a:solidFill>
                  <a:srgbClr val="2259A6"/>
                </a:solidFill>
              </a:rPr>
              <a:t>SurveyMonkey</a:t>
            </a:r>
            <a:r>
              <a:rPr lang="es-ES" sz="4800">
                <a:solidFill>
                  <a:srgbClr val="2259A6"/>
                </a:solidFill>
              </a:rPr>
              <a:t>, </a:t>
            </a:r>
            <a:r>
              <a:rPr lang="es-ES" sz="4800" err="1">
                <a:solidFill>
                  <a:srgbClr val="2259A6"/>
                </a:solidFill>
              </a:rPr>
              <a:t>LimeSurvey</a:t>
            </a:r>
            <a:r>
              <a:rPr lang="es-ES" sz="4800">
                <a:solidFill>
                  <a:srgbClr val="2259A6"/>
                </a:solidFill>
              </a:rPr>
              <a:t>, etc.) </a:t>
            </a:r>
          </a:p>
          <a:p>
            <a:pPr>
              <a:lnSpc>
                <a:spcPct val="110000"/>
              </a:lnSpc>
            </a:pPr>
            <a:r>
              <a:rPr lang="es-ES" sz="4800" err="1">
                <a:solidFill>
                  <a:srgbClr val="2259A6"/>
                </a:solidFill>
              </a:rPr>
              <a:t>Organise</a:t>
            </a:r>
            <a:r>
              <a:rPr lang="es-ES" sz="4800">
                <a:solidFill>
                  <a:srgbClr val="2259A6"/>
                </a:solidFill>
              </a:rPr>
              <a:t> online social </a:t>
            </a:r>
            <a:r>
              <a:rPr lang="es-ES" sz="4800" err="1">
                <a:solidFill>
                  <a:srgbClr val="2259A6"/>
                </a:solidFill>
              </a:rPr>
              <a:t>gatherings</a:t>
            </a:r>
            <a:r>
              <a:rPr lang="es-ES" sz="4800">
                <a:solidFill>
                  <a:srgbClr val="2259A6"/>
                </a:solidFill>
              </a:rPr>
              <a:t> (</a:t>
            </a:r>
            <a:r>
              <a:rPr lang="es-ES" sz="4800" err="1">
                <a:solidFill>
                  <a:srgbClr val="2259A6"/>
                </a:solidFill>
              </a:rPr>
              <a:t>e.g</a:t>
            </a:r>
            <a:r>
              <a:rPr lang="es-ES" sz="4800">
                <a:solidFill>
                  <a:srgbClr val="2259A6"/>
                </a:solidFill>
              </a:rPr>
              <a:t>. </a:t>
            </a:r>
            <a:r>
              <a:rPr lang="es-ES" sz="4800" err="1">
                <a:solidFill>
                  <a:srgbClr val="2259A6"/>
                </a:solidFill>
              </a:rPr>
              <a:t>gamified</a:t>
            </a:r>
            <a:r>
              <a:rPr lang="es-ES" sz="4800">
                <a:solidFill>
                  <a:srgbClr val="2259A6"/>
                </a:solidFill>
              </a:rPr>
              <a:t> meetings </a:t>
            </a:r>
            <a:r>
              <a:rPr lang="es-ES" sz="4800" err="1">
                <a:solidFill>
                  <a:srgbClr val="2259A6"/>
                </a:solidFill>
              </a:rPr>
              <a:t>with</a:t>
            </a:r>
            <a:r>
              <a:rPr lang="es-ES" sz="4800">
                <a:solidFill>
                  <a:srgbClr val="2259A6"/>
                </a:solidFill>
              </a:rPr>
              <a:t> </a:t>
            </a:r>
            <a:r>
              <a:rPr lang="es-ES" sz="4800" err="1">
                <a:solidFill>
                  <a:srgbClr val="2259A6"/>
                </a:solidFill>
              </a:rPr>
              <a:t>Avatars</a:t>
            </a:r>
            <a:r>
              <a:rPr lang="es-ES" sz="4800">
                <a:solidFill>
                  <a:srgbClr val="2259A6"/>
                </a:solidFill>
              </a:rPr>
              <a:t>)</a:t>
            </a:r>
          </a:p>
          <a:p>
            <a:pPr>
              <a:lnSpc>
                <a:spcPct val="110000"/>
              </a:lnSpc>
            </a:pPr>
            <a:r>
              <a:rPr lang="es-ES" sz="4800">
                <a:solidFill>
                  <a:srgbClr val="2259A6"/>
                </a:solidFill>
              </a:rPr>
              <a:t>Project </a:t>
            </a:r>
            <a:r>
              <a:rPr lang="es-ES" sz="4800" err="1">
                <a:solidFill>
                  <a:srgbClr val="2259A6"/>
                </a:solidFill>
              </a:rPr>
              <a:t>management</a:t>
            </a:r>
            <a:r>
              <a:rPr lang="es-ES" sz="4800">
                <a:solidFill>
                  <a:srgbClr val="2259A6"/>
                </a:solidFill>
              </a:rPr>
              <a:t> / </a:t>
            </a:r>
            <a:r>
              <a:rPr lang="es-ES" sz="4800" err="1">
                <a:solidFill>
                  <a:srgbClr val="2259A6"/>
                </a:solidFill>
              </a:rPr>
              <a:t>planning</a:t>
            </a:r>
            <a:r>
              <a:rPr lang="es-ES" sz="4800">
                <a:solidFill>
                  <a:srgbClr val="2259A6"/>
                </a:solidFill>
              </a:rPr>
              <a:t> </a:t>
            </a:r>
            <a:r>
              <a:rPr lang="es-ES" sz="4800" err="1">
                <a:solidFill>
                  <a:srgbClr val="2259A6"/>
                </a:solidFill>
              </a:rPr>
              <a:t>tools</a:t>
            </a:r>
            <a:r>
              <a:rPr lang="es-ES" sz="4800">
                <a:solidFill>
                  <a:srgbClr val="2259A6"/>
                </a:solidFill>
              </a:rPr>
              <a:t> </a:t>
            </a:r>
          </a:p>
          <a:p>
            <a:pPr>
              <a:lnSpc>
                <a:spcPct val="110000"/>
              </a:lnSpc>
            </a:pPr>
            <a:r>
              <a:rPr lang="es-ES" sz="4800" err="1">
                <a:solidFill>
                  <a:srgbClr val="2259A6"/>
                </a:solidFill>
              </a:rPr>
              <a:t>Advice</a:t>
            </a:r>
            <a:r>
              <a:rPr lang="es-ES" sz="4800">
                <a:solidFill>
                  <a:srgbClr val="2259A6"/>
                </a:solidFill>
              </a:rPr>
              <a:t>/</a:t>
            </a:r>
            <a:r>
              <a:rPr lang="es-ES" sz="4800" err="1">
                <a:solidFill>
                  <a:srgbClr val="2259A6"/>
                </a:solidFill>
              </a:rPr>
              <a:t>support</a:t>
            </a:r>
            <a:r>
              <a:rPr lang="es-ES" sz="4800">
                <a:solidFill>
                  <a:srgbClr val="2259A6"/>
                </a:solidFill>
              </a:rPr>
              <a:t> </a:t>
            </a:r>
            <a:r>
              <a:rPr lang="es-ES" sz="4800" err="1">
                <a:solidFill>
                  <a:srgbClr val="2259A6"/>
                </a:solidFill>
              </a:rPr>
              <a:t>on</a:t>
            </a:r>
            <a:r>
              <a:rPr lang="es-ES" sz="4800">
                <a:solidFill>
                  <a:srgbClr val="2259A6"/>
                </a:solidFill>
              </a:rPr>
              <a:t> </a:t>
            </a:r>
            <a:r>
              <a:rPr lang="es-ES" sz="4800" err="1">
                <a:solidFill>
                  <a:srgbClr val="2259A6"/>
                </a:solidFill>
              </a:rPr>
              <a:t>technology</a:t>
            </a:r>
            <a:r>
              <a:rPr lang="es-ES" sz="4800">
                <a:solidFill>
                  <a:srgbClr val="2259A6"/>
                </a:solidFill>
              </a:rPr>
              <a:t> </a:t>
            </a:r>
            <a:r>
              <a:rPr lang="es-ES" sz="4800" err="1">
                <a:solidFill>
                  <a:srgbClr val="2259A6"/>
                </a:solidFill>
              </a:rPr>
              <a:t>development</a:t>
            </a:r>
            <a:r>
              <a:rPr lang="es-ES" sz="4800">
                <a:solidFill>
                  <a:srgbClr val="2259A6"/>
                </a:solidFill>
              </a:rPr>
              <a:t> </a:t>
            </a:r>
            <a:r>
              <a:rPr lang="es-ES" sz="4800" err="1">
                <a:solidFill>
                  <a:srgbClr val="2259A6"/>
                </a:solidFill>
              </a:rPr>
              <a:t>for</a:t>
            </a:r>
            <a:r>
              <a:rPr lang="es-ES" sz="4800">
                <a:solidFill>
                  <a:srgbClr val="2259A6"/>
                </a:solidFill>
              </a:rPr>
              <a:t> </a:t>
            </a:r>
            <a:r>
              <a:rPr lang="es-ES" sz="4800" err="1">
                <a:solidFill>
                  <a:srgbClr val="2259A6"/>
                </a:solidFill>
              </a:rPr>
              <a:t>sustainability</a:t>
            </a:r>
            <a:r>
              <a:rPr lang="es-ES" sz="4800">
                <a:solidFill>
                  <a:srgbClr val="2259A6"/>
                </a:solidFill>
              </a:rPr>
              <a:t> </a:t>
            </a:r>
            <a:r>
              <a:rPr lang="es-ES" sz="4800" err="1">
                <a:solidFill>
                  <a:srgbClr val="2259A6"/>
                </a:solidFill>
              </a:rPr>
              <a:t>challenge</a:t>
            </a:r>
            <a:endParaRPr lang="es-ES" sz="4800">
              <a:solidFill>
                <a:srgbClr val="2259A6"/>
              </a:solidFill>
            </a:endParaRPr>
          </a:p>
          <a:p>
            <a:pPr marL="0" indent="0">
              <a:lnSpc>
                <a:spcPct val="110000"/>
              </a:lnSpc>
              <a:buNone/>
            </a:pPr>
            <a:endParaRPr lang="es-ES" sz="4800">
              <a:solidFill>
                <a:srgbClr val="2259A6"/>
              </a:solidFill>
            </a:endParaRPr>
          </a:p>
          <a:p>
            <a:pPr marL="0" indent="0">
              <a:lnSpc>
                <a:spcPct val="110000"/>
              </a:lnSpc>
              <a:buNone/>
            </a:pPr>
            <a:endParaRPr lang="es-ES" sz="4800">
              <a:solidFill>
                <a:srgbClr val="2259A6"/>
              </a:solidFill>
            </a:endParaRPr>
          </a:p>
          <a:p>
            <a:pPr marL="0" indent="0">
              <a:lnSpc>
                <a:spcPct val="110000"/>
              </a:lnSpc>
              <a:buNone/>
            </a:pPr>
            <a:r>
              <a:rPr lang="es-ES" sz="4800" b="1">
                <a:solidFill>
                  <a:srgbClr val="2259A6"/>
                </a:solidFill>
              </a:rPr>
              <a:t>&gt;&gt; </a:t>
            </a:r>
            <a:r>
              <a:rPr lang="es-ES" sz="4800" b="1" err="1">
                <a:solidFill>
                  <a:srgbClr val="2259A6"/>
                </a:solidFill>
              </a:rPr>
              <a:t>Danger</a:t>
            </a:r>
            <a:r>
              <a:rPr lang="es-ES" sz="4800" b="1">
                <a:solidFill>
                  <a:srgbClr val="2259A6"/>
                </a:solidFill>
              </a:rPr>
              <a:t> of </a:t>
            </a:r>
            <a:r>
              <a:rPr lang="es-ES" sz="4800" b="1" err="1">
                <a:solidFill>
                  <a:srgbClr val="2259A6"/>
                </a:solidFill>
              </a:rPr>
              <a:t>having</a:t>
            </a:r>
            <a:r>
              <a:rPr lang="es-ES" sz="4800" b="1">
                <a:solidFill>
                  <a:srgbClr val="2259A6"/>
                </a:solidFill>
              </a:rPr>
              <a:t> </a:t>
            </a:r>
            <a:r>
              <a:rPr lang="es-ES" sz="4800" b="1" err="1">
                <a:solidFill>
                  <a:srgbClr val="2259A6"/>
                </a:solidFill>
              </a:rPr>
              <a:t>too</a:t>
            </a:r>
            <a:r>
              <a:rPr lang="es-ES" sz="4800" b="1">
                <a:solidFill>
                  <a:srgbClr val="2259A6"/>
                </a:solidFill>
              </a:rPr>
              <a:t> </a:t>
            </a:r>
            <a:r>
              <a:rPr lang="es-ES" sz="4800" b="1" err="1">
                <a:solidFill>
                  <a:srgbClr val="2259A6"/>
                </a:solidFill>
              </a:rPr>
              <a:t>many</a:t>
            </a:r>
            <a:r>
              <a:rPr lang="es-ES" sz="4800" b="1">
                <a:solidFill>
                  <a:srgbClr val="2259A6"/>
                </a:solidFill>
              </a:rPr>
              <a:t> </a:t>
            </a:r>
            <a:r>
              <a:rPr lang="es-ES" sz="4800" b="1" err="1">
                <a:solidFill>
                  <a:srgbClr val="2259A6"/>
                </a:solidFill>
              </a:rPr>
              <a:t>platforms</a:t>
            </a:r>
            <a:r>
              <a:rPr lang="es-ES" sz="4800" b="1">
                <a:solidFill>
                  <a:srgbClr val="2259A6"/>
                </a:solidFill>
              </a:rPr>
              <a:t>: </a:t>
            </a:r>
            <a:r>
              <a:rPr lang="es-ES" sz="4800" b="1" err="1">
                <a:solidFill>
                  <a:srgbClr val="2259A6"/>
                </a:solidFill>
              </a:rPr>
              <a:t>how</a:t>
            </a:r>
            <a:r>
              <a:rPr lang="es-ES" sz="4800" b="1">
                <a:solidFill>
                  <a:srgbClr val="2259A6"/>
                </a:solidFill>
              </a:rPr>
              <a:t> to </a:t>
            </a:r>
            <a:r>
              <a:rPr lang="es-ES" sz="4800" b="1" err="1">
                <a:solidFill>
                  <a:srgbClr val="2259A6"/>
                </a:solidFill>
              </a:rPr>
              <a:t>consolidate</a:t>
            </a:r>
            <a:r>
              <a:rPr lang="es-ES" sz="4800" b="1">
                <a:solidFill>
                  <a:srgbClr val="2259A6"/>
                </a:solidFill>
              </a:rPr>
              <a:t> and </a:t>
            </a:r>
            <a:r>
              <a:rPr lang="es-ES" sz="4800" b="1" err="1">
                <a:solidFill>
                  <a:srgbClr val="2259A6"/>
                </a:solidFill>
              </a:rPr>
              <a:t>not</a:t>
            </a:r>
            <a:r>
              <a:rPr lang="es-ES" sz="4800" b="1">
                <a:solidFill>
                  <a:srgbClr val="2259A6"/>
                </a:solidFill>
              </a:rPr>
              <a:t> </a:t>
            </a:r>
            <a:r>
              <a:rPr lang="es-ES" sz="4800" b="1" err="1">
                <a:solidFill>
                  <a:srgbClr val="2259A6"/>
                </a:solidFill>
              </a:rPr>
              <a:t>make</a:t>
            </a:r>
            <a:r>
              <a:rPr lang="es-ES" sz="4800" b="1">
                <a:solidFill>
                  <a:srgbClr val="2259A6"/>
                </a:solidFill>
              </a:rPr>
              <a:t> </a:t>
            </a:r>
            <a:r>
              <a:rPr lang="es-ES" sz="4800" b="1" err="1">
                <a:solidFill>
                  <a:srgbClr val="2259A6"/>
                </a:solidFill>
              </a:rPr>
              <a:t>things</a:t>
            </a:r>
            <a:r>
              <a:rPr lang="es-ES" sz="4800" b="1">
                <a:solidFill>
                  <a:srgbClr val="2259A6"/>
                </a:solidFill>
              </a:rPr>
              <a:t> </a:t>
            </a:r>
            <a:r>
              <a:rPr lang="es-ES" sz="4800" b="1" err="1">
                <a:solidFill>
                  <a:srgbClr val="2259A6"/>
                </a:solidFill>
              </a:rPr>
              <a:t>too</a:t>
            </a:r>
            <a:r>
              <a:rPr lang="es-ES" sz="4800" b="1">
                <a:solidFill>
                  <a:srgbClr val="2259A6"/>
                </a:solidFill>
              </a:rPr>
              <a:t> </a:t>
            </a:r>
            <a:r>
              <a:rPr lang="es-ES" sz="4800" b="1" err="1">
                <a:solidFill>
                  <a:srgbClr val="2259A6"/>
                </a:solidFill>
              </a:rPr>
              <a:t>complicated</a:t>
            </a:r>
            <a:r>
              <a:rPr lang="es-ES" sz="4800" b="1">
                <a:solidFill>
                  <a:srgbClr val="2259A6"/>
                </a:solidFill>
              </a:rPr>
              <a:t>? </a:t>
            </a:r>
          </a:p>
          <a:p>
            <a:pPr marL="0" indent="0">
              <a:lnSpc>
                <a:spcPct val="110000"/>
              </a:lnSpc>
              <a:buNone/>
            </a:pPr>
            <a:endParaRPr lang="es-ES" sz="4800">
              <a:solidFill>
                <a:srgbClr val="2259A6"/>
              </a:solidFill>
            </a:endParaRPr>
          </a:p>
          <a:p>
            <a:pPr marL="0" indent="0">
              <a:lnSpc>
                <a:spcPct val="110000"/>
              </a:lnSpc>
              <a:buNone/>
            </a:pPr>
            <a:endParaRPr lang="es-ES" sz="4800">
              <a:solidFill>
                <a:srgbClr val="2259A6"/>
              </a:solidFill>
            </a:endParaRPr>
          </a:p>
          <a:p>
            <a:pPr marL="0" indent="0">
              <a:lnSpc>
                <a:spcPct val="110000"/>
              </a:lnSpc>
              <a:buNone/>
            </a:pPr>
            <a:endParaRPr lang="es-ES" sz="4800">
              <a:solidFill>
                <a:srgbClr val="2259A6"/>
              </a:solidFill>
            </a:endParaRPr>
          </a:p>
        </p:txBody>
      </p:sp>
      <p:sp>
        <p:nvSpPr>
          <p:cNvPr id="6" name="Título 1">
            <a:extLst>
              <a:ext uri="{FF2B5EF4-FFF2-40B4-BE49-F238E27FC236}">
                <a16:creationId xmlns:a16="http://schemas.microsoft.com/office/drawing/2014/main" id="{16B7F20F-07A7-6B43-9940-A385EAC4BEEF}"/>
              </a:ext>
            </a:extLst>
          </p:cNvPr>
          <p:cNvSpPr txBox="1">
            <a:spLocks/>
          </p:cNvSpPr>
          <p:nvPr/>
        </p:nvSpPr>
        <p:spPr>
          <a:xfrm>
            <a:off x="4355527" y="731487"/>
            <a:ext cx="19645936" cy="2285702"/>
          </a:xfrm>
          <a:prstGeom prst="rect">
            <a:avLst/>
          </a:prstGeom>
        </p:spPr>
        <p:txBody>
          <a:bodyPr vert="horz" lIns="182902" tIns="91452" rIns="182902" bIns="91452" rtlCol="0" anchor="t">
            <a:norm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defTabSz="914446">
              <a:lnSpc>
                <a:spcPct val="90000"/>
              </a:lnSpc>
            </a:pPr>
            <a:r>
              <a:rPr lang="en-US" sz="8798" b="1">
                <a:solidFill>
                  <a:srgbClr val="FFFFFF"/>
                </a:solidFill>
                <a:latin typeface="Calibri"/>
              </a:rPr>
              <a:t>Capstone: technology needs</a:t>
            </a:r>
            <a:endParaRPr lang="es-ES" sz="8798" b="1">
              <a:solidFill>
                <a:srgbClr val="FFFFFF"/>
              </a:solidFill>
              <a:latin typeface="Calibri"/>
            </a:endParaRPr>
          </a:p>
        </p:txBody>
      </p:sp>
    </p:spTree>
    <p:extLst>
      <p:ext uri="{BB962C8B-B14F-4D97-AF65-F5344CB8AC3E}">
        <p14:creationId xmlns:p14="http://schemas.microsoft.com/office/powerpoint/2010/main" val="38087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120152" y="4205385"/>
            <a:ext cx="21184970" cy="4511038"/>
          </a:xfrm>
        </p:spPr>
        <p:txBody>
          <a:bodyPr anchor="t">
            <a:noAutofit/>
          </a:bodyPr>
          <a:lstStyle/>
          <a:p>
            <a:pPr algn="l">
              <a:lnSpc>
                <a:spcPct val="80000"/>
              </a:lnSpc>
            </a:pPr>
            <a:r>
              <a:rPr lang="en-US" sz="9998" b="1" spc="-150">
                <a:solidFill>
                  <a:schemeClr val="bg1"/>
                </a:solidFill>
              </a:rPr>
              <a:t>Technology-assisted learning choices in Flexible Phase Food Theme of CHARM-EU Master </a:t>
            </a:r>
            <a:r>
              <a:rPr lang="en-US" sz="9998" b="1" spc="-150" err="1">
                <a:solidFill>
                  <a:schemeClr val="bg1"/>
                </a:solidFill>
              </a:rPr>
              <a:t>Programm</a:t>
            </a:r>
            <a:r>
              <a:rPr lang="hu-HU" sz="9998" b="1" spc="-150">
                <a:solidFill>
                  <a:schemeClr val="bg1"/>
                </a:solidFill>
              </a:rPr>
              <a:t>e</a:t>
            </a:r>
            <a:endParaRPr lang="es-ES" sz="9998" b="1" spc="-150">
              <a:solidFill>
                <a:schemeClr val="bg1"/>
              </a:solidFill>
            </a:endParaRPr>
          </a:p>
        </p:txBody>
      </p:sp>
      <p:sp>
        <p:nvSpPr>
          <p:cNvPr id="3" name="Subtítulo 2"/>
          <p:cNvSpPr>
            <a:spLocks noGrp="1"/>
          </p:cNvSpPr>
          <p:nvPr>
            <p:ph type="subTitle" idx="1"/>
          </p:nvPr>
        </p:nvSpPr>
        <p:spPr>
          <a:xfrm>
            <a:off x="2852378" y="8938344"/>
            <a:ext cx="18504242" cy="1738516"/>
          </a:xfrm>
        </p:spPr>
        <p:txBody>
          <a:bodyPr anchor="t">
            <a:normAutofit fontScale="92500"/>
          </a:bodyPr>
          <a:lstStyle/>
          <a:p>
            <a:pPr algn="l">
              <a:lnSpc>
                <a:spcPct val="90000"/>
              </a:lnSpc>
            </a:pPr>
            <a:r>
              <a:rPr lang="hu-HU" sz="4300" err="1">
                <a:solidFill>
                  <a:srgbClr val="FFFFFF"/>
                </a:solidFill>
              </a:rPr>
              <a:t>Universitat</a:t>
            </a:r>
            <a:r>
              <a:rPr lang="hu-HU" sz="4300">
                <a:solidFill>
                  <a:srgbClr val="FFFFFF"/>
                </a:solidFill>
              </a:rPr>
              <a:t> de Barcelona (UB) – </a:t>
            </a:r>
            <a:r>
              <a:rPr lang="hu-HU" sz="4300" err="1">
                <a:solidFill>
                  <a:srgbClr val="FFFFFF"/>
                </a:solidFill>
              </a:rPr>
              <a:t>Université</a:t>
            </a:r>
            <a:r>
              <a:rPr lang="hu-HU" sz="4300">
                <a:solidFill>
                  <a:srgbClr val="FFFFFF"/>
                </a:solidFill>
              </a:rPr>
              <a:t> de </a:t>
            </a:r>
            <a:r>
              <a:rPr lang="hu-HU" sz="4300" err="1">
                <a:solidFill>
                  <a:srgbClr val="FFFFFF"/>
                </a:solidFill>
              </a:rPr>
              <a:t>Montpellier</a:t>
            </a:r>
            <a:r>
              <a:rPr lang="hu-HU" sz="4300">
                <a:solidFill>
                  <a:srgbClr val="FFFFFF"/>
                </a:solidFill>
              </a:rPr>
              <a:t> (UM) - ELTE</a:t>
            </a:r>
            <a:r>
              <a:rPr lang="es-ES_tradnl" sz="4300">
                <a:solidFill>
                  <a:srgbClr val="FFFFFF"/>
                </a:solidFill>
              </a:rPr>
              <a:t> </a:t>
            </a:r>
            <a:r>
              <a:rPr lang="hu-HU" sz="4300">
                <a:solidFill>
                  <a:srgbClr val="FFFFFF"/>
                </a:solidFill>
              </a:rPr>
              <a:t>– </a:t>
            </a:r>
            <a:r>
              <a:rPr lang="es-ES_tradnl" sz="4300">
                <a:solidFill>
                  <a:srgbClr val="FFFFFF"/>
                </a:solidFill>
              </a:rPr>
              <a:t>|</a:t>
            </a:r>
            <a:r>
              <a:rPr lang="hu-HU" sz="4300">
                <a:solidFill>
                  <a:srgbClr val="FFFFFF"/>
                </a:solidFill>
              </a:rPr>
              <a:t> 04</a:t>
            </a:r>
            <a:r>
              <a:rPr lang="es-ES_tradnl" sz="4300">
                <a:solidFill>
                  <a:srgbClr val="FFFFFF"/>
                </a:solidFill>
              </a:rPr>
              <a:t>.0</a:t>
            </a:r>
            <a:r>
              <a:rPr lang="hu-HU" sz="4300">
                <a:solidFill>
                  <a:srgbClr val="FFFFFF"/>
                </a:solidFill>
              </a:rPr>
              <a:t>2</a:t>
            </a:r>
            <a:r>
              <a:rPr lang="es-ES_tradnl" sz="4300">
                <a:solidFill>
                  <a:srgbClr val="FFFFFF"/>
                </a:solidFill>
              </a:rPr>
              <a:t>.2021 </a:t>
            </a:r>
          </a:p>
          <a:p>
            <a:pPr algn="l">
              <a:lnSpc>
                <a:spcPct val="90000"/>
              </a:lnSpc>
            </a:pPr>
            <a:r>
              <a:rPr lang="hu-HU" sz="4300" err="1">
                <a:solidFill>
                  <a:srgbClr val="FFFFFF"/>
                </a:solidFill>
              </a:rPr>
              <a:t>Montserrat</a:t>
            </a:r>
            <a:r>
              <a:rPr lang="hu-HU" sz="4300">
                <a:solidFill>
                  <a:srgbClr val="FFFFFF"/>
                </a:solidFill>
              </a:rPr>
              <a:t> </a:t>
            </a:r>
            <a:r>
              <a:rPr lang="hu-HU" sz="4300" err="1">
                <a:solidFill>
                  <a:srgbClr val="FFFFFF"/>
                </a:solidFill>
              </a:rPr>
              <a:t>Camps-Gaset</a:t>
            </a:r>
            <a:r>
              <a:rPr lang="hu-HU" sz="4300">
                <a:solidFill>
                  <a:srgbClr val="FFFFFF"/>
                </a:solidFill>
              </a:rPr>
              <a:t>, </a:t>
            </a:r>
            <a:r>
              <a:rPr lang="hu-HU" sz="4300" err="1">
                <a:solidFill>
                  <a:srgbClr val="FFFFFF"/>
                </a:solidFill>
              </a:rPr>
              <a:t>Ana</a:t>
            </a:r>
            <a:r>
              <a:rPr lang="hu-HU" sz="4300">
                <a:solidFill>
                  <a:srgbClr val="FFFFFF"/>
                </a:solidFill>
              </a:rPr>
              <a:t> </a:t>
            </a:r>
            <a:r>
              <a:rPr lang="hu-HU" sz="4300" err="1">
                <a:solidFill>
                  <a:srgbClr val="FFFFFF"/>
                </a:solidFill>
              </a:rPr>
              <a:t>Moragues-Faus</a:t>
            </a:r>
            <a:r>
              <a:rPr lang="hu-HU" sz="4300">
                <a:solidFill>
                  <a:srgbClr val="FFFFFF"/>
                </a:solidFill>
              </a:rPr>
              <a:t>, </a:t>
            </a:r>
            <a:r>
              <a:rPr lang="hu-HU" sz="4300" err="1">
                <a:solidFill>
                  <a:srgbClr val="FFFFFF"/>
                </a:solidFill>
              </a:rPr>
              <a:t>Clément</a:t>
            </a:r>
            <a:r>
              <a:rPr lang="hu-HU" sz="4300">
                <a:solidFill>
                  <a:srgbClr val="FFFFFF"/>
                </a:solidFill>
              </a:rPr>
              <a:t> Bonnet, Viktor G. </a:t>
            </a:r>
            <a:r>
              <a:rPr lang="hu-HU" sz="4300" err="1">
                <a:solidFill>
                  <a:srgbClr val="FFFFFF"/>
                </a:solidFill>
              </a:rPr>
              <a:t>Mihucz</a:t>
            </a:r>
            <a:endParaRPr lang="es-ES" sz="4300">
              <a:solidFill>
                <a:srgbClr val="FFFFFF"/>
              </a:solidFill>
            </a:endParaRPr>
          </a:p>
        </p:txBody>
      </p:sp>
    </p:spTree>
    <p:extLst>
      <p:ext uri="{BB962C8B-B14F-4D97-AF65-F5344CB8AC3E}">
        <p14:creationId xmlns:p14="http://schemas.microsoft.com/office/powerpoint/2010/main" val="196136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915175"/>
            <a:ext cx="19983094" cy="1913610"/>
          </a:xfrm>
        </p:spPr>
        <p:txBody>
          <a:bodyPr anchor="t">
            <a:normAutofit fontScale="90000"/>
          </a:bodyPr>
          <a:lstStyle/>
          <a:p>
            <a:pPr algn="l">
              <a:lnSpc>
                <a:spcPct val="90000"/>
              </a:lnSpc>
            </a:pPr>
            <a:r>
              <a:rPr lang="en-US" sz="6698" b="1">
                <a:solidFill>
                  <a:srgbClr val="FFFFFF"/>
                </a:solidFill>
              </a:rPr>
              <a:t>About </a:t>
            </a:r>
            <a:r>
              <a:rPr lang="hu-HU" sz="6698" b="1" err="1">
                <a:solidFill>
                  <a:srgbClr val="FFFFFF"/>
                </a:solidFill>
              </a:rPr>
              <a:t>us</a:t>
            </a:r>
            <a:br>
              <a:rPr lang="es-ES" sz="7198">
                <a:solidFill>
                  <a:srgbClr val="FFFFFF"/>
                </a:solidFill>
              </a:rPr>
            </a:br>
            <a:endParaRPr lang="es-ES" sz="6698" b="1">
              <a:solidFill>
                <a:srgbClr val="FFFFFF"/>
              </a:solidFill>
            </a:endParaRPr>
          </a:p>
        </p:txBody>
      </p:sp>
      <p:pic>
        <p:nvPicPr>
          <p:cNvPr id="5" name="Kép 4">
            <a:extLst>
              <a:ext uri="{FF2B5EF4-FFF2-40B4-BE49-F238E27FC236}">
                <a16:creationId xmlns:a16="http://schemas.microsoft.com/office/drawing/2014/main" id="{4C41B126-C9E9-41C8-BF18-8936D2E821B7}"/>
              </a:ext>
            </a:extLst>
          </p:cNvPr>
          <p:cNvPicPr>
            <a:picLocks noChangeAspect="1"/>
          </p:cNvPicPr>
          <p:nvPr/>
        </p:nvPicPr>
        <p:blipFill>
          <a:blip r:embed="rId3"/>
          <a:stretch>
            <a:fillRect/>
          </a:stretch>
        </p:blipFill>
        <p:spPr>
          <a:xfrm>
            <a:off x="8561540" y="3719977"/>
            <a:ext cx="3180238" cy="3805210"/>
          </a:xfrm>
          <a:prstGeom prst="rect">
            <a:avLst/>
          </a:prstGeom>
        </p:spPr>
      </p:pic>
      <p:pic>
        <p:nvPicPr>
          <p:cNvPr id="8" name="Kép 7">
            <a:extLst>
              <a:ext uri="{FF2B5EF4-FFF2-40B4-BE49-F238E27FC236}">
                <a16:creationId xmlns:a16="http://schemas.microsoft.com/office/drawing/2014/main" id="{4AF898BF-F247-48E1-AF44-5A755552767B}"/>
              </a:ext>
            </a:extLst>
          </p:cNvPr>
          <p:cNvPicPr>
            <a:picLocks noChangeAspect="1"/>
          </p:cNvPicPr>
          <p:nvPr/>
        </p:nvPicPr>
        <p:blipFill>
          <a:blip r:embed="rId4"/>
          <a:stretch>
            <a:fillRect/>
          </a:stretch>
        </p:blipFill>
        <p:spPr>
          <a:xfrm>
            <a:off x="3121419" y="3748503"/>
            <a:ext cx="3562960" cy="3772546"/>
          </a:xfrm>
          <a:prstGeom prst="rect">
            <a:avLst/>
          </a:prstGeom>
        </p:spPr>
      </p:pic>
      <p:pic>
        <p:nvPicPr>
          <p:cNvPr id="10" name="Kép 9">
            <a:extLst>
              <a:ext uri="{FF2B5EF4-FFF2-40B4-BE49-F238E27FC236}">
                <a16:creationId xmlns:a16="http://schemas.microsoft.com/office/drawing/2014/main" id="{97B6935F-AE3D-412E-80AA-AC40258D6F3A}"/>
              </a:ext>
            </a:extLst>
          </p:cNvPr>
          <p:cNvPicPr>
            <a:picLocks noChangeAspect="1"/>
          </p:cNvPicPr>
          <p:nvPr/>
        </p:nvPicPr>
        <p:blipFill>
          <a:blip r:embed="rId5"/>
          <a:stretch>
            <a:fillRect/>
          </a:stretch>
        </p:blipFill>
        <p:spPr>
          <a:xfrm>
            <a:off x="14289301" y="3747369"/>
            <a:ext cx="3317364" cy="3805210"/>
          </a:xfrm>
          <a:prstGeom prst="rect">
            <a:avLst/>
          </a:prstGeom>
        </p:spPr>
      </p:pic>
      <p:pic>
        <p:nvPicPr>
          <p:cNvPr id="12" name="Kép 11">
            <a:extLst>
              <a:ext uri="{FF2B5EF4-FFF2-40B4-BE49-F238E27FC236}">
                <a16:creationId xmlns:a16="http://schemas.microsoft.com/office/drawing/2014/main" id="{9C398F77-EE8E-4B55-91F9-E66B1A3E551A}"/>
              </a:ext>
            </a:extLst>
          </p:cNvPr>
          <p:cNvPicPr>
            <a:picLocks noChangeAspect="1"/>
          </p:cNvPicPr>
          <p:nvPr/>
        </p:nvPicPr>
        <p:blipFill>
          <a:blip r:embed="rId6"/>
          <a:stretch>
            <a:fillRect/>
          </a:stretch>
        </p:blipFill>
        <p:spPr>
          <a:xfrm>
            <a:off x="19361026" y="3731037"/>
            <a:ext cx="3876126" cy="3837874"/>
          </a:xfrm>
          <a:prstGeom prst="rect">
            <a:avLst/>
          </a:prstGeom>
        </p:spPr>
      </p:pic>
      <p:graphicFrame>
        <p:nvGraphicFramePr>
          <p:cNvPr id="7" name="Táblázat 8">
            <a:extLst>
              <a:ext uri="{FF2B5EF4-FFF2-40B4-BE49-F238E27FC236}">
                <a16:creationId xmlns:a16="http://schemas.microsoft.com/office/drawing/2014/main" id="{E3ABABA7-B5B8-4224-ACB9-BA746D628632}"/>
              </a:ext>
            </a:extLst>
          </p:cNvPr>
          <p:cNvGraphicFramePr>
            <a:graphicFrameLocks noGrp="1"/>
          </p:cNvGraphicFramePr>
          <p:nvPr>
            <p:ph idx="1"/>
          </p:nvPr>
        </p:nvGraphicFramePr>
        <p:xfrm>
          <a:off x="65376" y="8656392"/>
          <a:ext cx="24092438" cy="2844680"/>
        </p:xfrm>
        <a:graphic>
          <a:graphicData uri="http://schemas.openxmlformats.org/drawingml/2006/table">
            <a:tbl>
              <a:tblPr firstRow="1" bandRow="1">
                <a:tableStyleId>{5C22544A-7EE6-4342-B048-85BDC9FD1C3A}</a:tableStyleId>
              </a:tblPr>
              <a:tblGrid>
                <a:gridCol w="2530220">
                  <a:extLst>
                    <a:ext uri="{9D8B030D-6E8A-4147-A177-3AD203B41FA5}">
                      <a16:colId xmlns:a16="http://schemas.microsoft.com/office/drawing/2014/main" val="2073786452"/>
                    </a:ext>
                  </a:extLst>
                </a:gridCol>
                <a:gridCol w="4847816">
                  <a:extLst>
                    <a:ext uri="{9D8B030D-6E8A-4147-A177-3AD203B41FA5}">
                      <a16:colId xmlns:a16="http://schemas.microsoft.com/office/drawing/2014/main" val="1134414404"/>
                    </a:ext>
                  </a:extLst>
                </a:gridCol>
                <a:gridCol w="5585234">
                  <a:extLst>
                    <a:ext uri="{9D8B030D-6E8A-4147-A177-3AD203B41FA5}">
                      <a16:colId xmlns:a16="http://schemas.microsoft.com/office/drawing/2014/main" val="835059240"/>
                    </a:ext>
                  </a:extLst>
                </a:gridCol>
                <a:gridCol w="5733206">
                  <a:extLst>
                    <a:ext uri="{9D8B030D-6E8A-4147-A177-3AD203B41FA5}">
                      <a16:colId xmlns:a16="http://schemas.microsoft.com/office/drawing/2014/main" val="898669867"/>
                    </a:ext>
                  </a:extLst>
                </a:gridCol>
                <a:gridCol w="5395962">
                  <a:extLst>
                    <a:ext uri="{9D8B030D-6E8A-4147-A177-3AD203B41FA5}">
                      <a16:colId xmlns:a16="http://schemas.microsoft.com/office/drawing/2014/main" val="3665139698"/>
                    </a:ext>
                  </a:extLst>
                </a:gridCol>
              </a:tblGrid>
              <a:tr h="365748">
                <a:tc>
                  <a:txBody>
                    <a:bodyPr/>
                    <a:lstStyle/>
                    <a:p>
                      <a:pPr algn="ctr"/>
                      <a:r>
                        <a:rPr lang="hu-HU" sz="1800" err="1"/>
                        <a:t>Position</a:t>
                      </a:r>
                      <a:endParaRPr lang="hu-HU" sz="1800"/>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hu-HU" sz="1800" err="1"/>
                        <a:t>Theme</a:t>
                      </a:r>
                      <a:r>
                        <a:rPr lang="hu-HU" sz="1800"/>
                        <a:t> </a:t>
                      </a:r>
                      <a:r>
                        <a:rPr lang="hu-HU" sz="1800" err="1"/>
                        <a:t>Facilitator</a:t>
                      </a:r>
                      <a:endParaRPr lang="hu-HU" sz="1800"/>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hu-HU" sz="1800" err="1"/>
                        <a:t>Module</a:t>
                      </a:r>
                      <a:r>
                        <a:rPr lang="hu-HU" sz="1800"/>
                        <a:t> 3 </a:t>
                      </a:r>
                      <a:r>
                        <a:rPr lang="hu-HU" sz="1800" err="1"/>
                        <a:t>Coordinator</a:t>
                      </a:r>
                      <a:r>
                        <a:rPr lang="hu-HU" sz="1800"/>
                        <a:t>:</a:t>
                      </a: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hu-HU" sz="1800" err="1"/>
                        <a:t>Module</a:t>
                      </a:r>
                      <a:r>
                        <a:rPr lang="hu-HU" sz="1800"/>
                        <a:t> 2 </a:t>
                      </a:r>
                      <a:r>
                        <a:rPr lang="hu-HU" sz="1800" err="1"/>
                        <a:t>coordinator</a:t>
                      </a:r>
                      <a:r>
                        <a:rPr lang="hu-HU" sz="1800"/>
                        <a:t>:</a:t>
                      </a: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hu-HU" sz="1800" err="1"/>
                        <a:t>Module</a:t>
                      </a:r>
                      <a:r>
                        <a:rPr lang="hu-HU" sz="1800"/>
                        <a:t> 1 </a:t>
                      </a:r>
                      <a:r>
                        <a:rPr lang="hu-HU" sz="1800" err="1"/>
                        <a:t>coordinator</a:t>
                      </a:r>
                      <a:r>
                        <a:rPr lang="hu-HU" sz="1800"/>
                        <a:t>:</a:t>
                      </a:r>
                    </a:p>
                  </a:txBody>
                  <a:tcPr marL="91428" marR="91428" marT="45714" marB="45714" anchor="ctr"/>
                </a:tc>
                <a:extLst>
                  <a:ext uri="{0D108BD9-81ED-4DB2-BD59-A6C34878D82A}">
                    <a16:rowId xmlns:a16="http://schemas.microsoft.com/office/drawing/2014/main" val="1970899549"/>
                  </a:ext>
                </a:extLst>
              </a:tr>
              <a:tr h="370792">
                <a:tc>
                  <a:txBody>
                    <a:bodyPr/>
                    <a:lstStyle/>
                    <a:p>
                      <a:pPr algn="ctr"/>
                      <a:r>
                        <a:rPr lang="hu-HU" sz="1800" b="0"/>
                        <a:t> CHARMEU</a:t>
                      </a:r>
                    </a:p>
                  </a:txBody>
                  <a:tcPr marL="91428" marR="91428" marT="45714" marB="45714" anchor="ctr"/>
                </a:tc>
                <a:tc>
                  <a:txBody>
                    <a:bodyPr/>
                    <a:lstStyle/>
                    <a:p>
                      <a:endParaRPr lang="hu-HU" sz="1800" b="0"/>
                    </a:p>
                  </a:txBody>
                  <a:tcPr marL="91428" marR="91428" marT="45714" marB="45714" anchor="ctr"/>
                </a:tc>
                <a:tc>
                  <a:txBody>
                    <a:bodyPr/>
                    <a:lstStyle/>
                    <a:p>
                      <a:pPr algn="ctr"/>
                      <a:r>
                        <a:rPr lang="en-US" sz="1800" b="0"/>
                        <a:t>Socially Just and Sustainable Food Systems </a:t>
                      </a:r>
                    </a:p>
                  </a:txBody>
                  <a:tcPr marL="91428" marR="91428" marT="45714" marB="45714" anchor="ctr"/>
                </a:tc>
                <a:tc>
                  <a:txBody>
                    <a:bodyPr/>
                    <a:lstStyle/>
                    <a:p>
                      <a:pPr algn="ctr"/>
                      <a:r>
                        <a:rPr lang="en-US" sz="1800" b="0"/>
                        <a:t>Food systems and their transformations</a:t>
                      </a:r>
                    </a:p>
                  </a:txBody>
                  <a:tcPr marL="91428" marR="91428" marT="45714" marB="45714" anchor="ctr"/>
                </a:tc>
                <a:tc>
                  <a:txBody>
                    <a:bodyPr/>
                    <a:lstStyle/>
                    <a:p>
                      <a:pPr algn="ctr"/>
                      <a:r>
                        <a:rPr lang="en-US" sz="1800" b="0">
                          <a:latin typeface="+mn-lt"/>
                          <a:cs typeface="Arial" panose="020B0604020202020204" pitchFamily="34" charset="0"/>
                        </a:rPr>
                        <a:t>The food-health-environment nexus</a:t>
                      </a:r>
                    </a:p>
                  </a:txBody>
                  <a:tcPr marL="91428" marR="91428" marT="45714" marB="45714" anchor="ctr"/>
                </a:tc>
                <a:extLst>
                  <a:ext uri="{0D108BD9-81ED-4DB2-BD59-A6C34878D82A}">
                    <a16:rowId xmlns:a16="http://schemas.microsoft.com/office/drawing/2014/main" val="3461556402"/>
                  </a:ext>
                </a:extLst>
              </a:tr>
              <a:tr h="370792">
                <a:tc>
                  <a:txBody>
                    <a:bodyPr/>
                    <a:lstStyle/>
                    <a:p>
                      <a:pPr algn="ctr"/>
                      <a:r>
                        <a:rPr lang="en-US" sz="1800" b="0" noProof="0"/>
                        <a:t>Home  institution</a:t>
                      </a:r>
                    </a:p>
                  </a:txBody>
                  <a:tcPr marL="91428" marR="91428" marT="45714" marB="45714" anchor="ctr"/>
                </a:tc>
                <a:tc>
                  <a:txBody>
                    <a:bodyPr/>
                    <a:lstStyle/>
                    <a:p>
                      <a:pPr algn="ctr"/>
                      <a:r>
                        <a:rPr lang="hu-HU" sz="1800" b="0" err="1"/>
                        <a:t>Senior</a:t>
                      </a:r>
                      <a:r>
                        <a:rPr lang="hu-HU" sz="1800" b="0"/>
                        <a:t> </a:t>
                      </a:r>
                      <a:r>
                        <a:rPr lang="hu-HU" sz="1800" b="0" err="1"/>
                        <a:t>Lecturer</a:t>
                      </a:r>
                      <a:endParaRPr lang="hu-HU" sz="1800" b="0"/>
                    </a:p>
                  </a:txBody>
                  <a:tcPr marL="91428" marR="91428" marT="45714" marB="45714" anchor="ctr"/>
                </a:tc>
                <a:tc>
                  <a:txBody>
                    <a:bodyPr/>
                    <a:lstStyle/>
                    <a:p>
                      <a:pPr algn="ctr"/>
                      <a:r>
                        <a:rPr lang="en-US" sz="1800" b="0" noProof="0"/>
                        <a:t>Senior Research Fellow</a:t>
                      </a:r>
                    </a:p>
                  </a:txBody>
                  <a:tcPr marL="91428" marR="91428" marT="45714" marB="45714" anchor="ctr"/>
                </a:tc>
                <a:tc>
                  <a:txBody>
                    <a:bodyPr/>
                    <a:lstStyle/>
                    <a:p>
                      <a:pPr algn="ctr"/>
                      <a:r>
                        <a:rPr lang="en-US" sz="1800" b="0" noProof="0"/>
                        <a:t>Associate Professor</a:t>
                      </a:r>
                    </a:p>
                  </a:txBody>
                  <a:tcPr marL="91428" marR="91428" marT="45714" marB="45714" anchor="ctr"/>
                </a:tc>
                <a:tc>
                  <a:txBody>
                    <a:bodyPr/>
                    <a:lstStyle/>
                    <a:p>
                      <a:pPr algn="ctr"/>
                      <a:r>
                        <a:rPr lang="en-US" sz="1800" b="0" noProof="0"/>
                        <a:t>Associate </a:t>
                      </a:r>
                      <a:r>
                        <a:rPr lang="hu-HU" sz="1800" b="0"/>
                        <a:t>professor</a:t>
                      </a:r>
                    </a:p>
                  </a:txBody>
                  <a:tcPr marL="91428" marR="91428" marT="45714" marB="45714" anchor="ctr"/>
                </a:tc>
                <a:extLst>
                  <a:ext uri="{0D108BD9-81ED-4DB2-BD59-A6C34878D82A}">
                    <a16:rowId xmlns:a16="http://schemas.microsoft.com/office/drawing/2014/main" val="3025258232"/>
                  </a:ext>
                </a:extLst>
              </a:tr>
              <a:tr h="1737348">
                <a:tc>
                  <a:txBody>
                    <a:bodyPr/>
                    <a:lstStyle/>
                    <a:p>
                      <a:pPr algn="ctr"/>
                      <a:r>
                        <a:rPr lang="hu-HU" sz="1800" b="0"/>
                        <a:t>Research </a:t>
                      </a:r>
                      <a:r>
                        <a:rPr lang="en-US" sz="1800" b="0" noProof="0"/>
                        <a:t>Interests</a:t>
                      </a: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en-US" sz="3600" b="0">
                          <a:solidFill>
                            <a:schemeClr val="tx1"/>
                          </a:solidFill>
                        </a:rPr>
                        <a:t>Ancient Greek Philosophy, Mythology &amp; Early Christianism</a:t>
                      </a:r>
                      <a:endParaRPr lang="en-US" sz="2800" b="0">
                        <a:solidFill>
                          <a:schemeClr val="tx1"/>
                        </a:solidFill>
                      </a:endParaRP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en-US" sz="3600" b="0">
                          <a:solidFill>
                            <a:schemeClr val="tx1"/>
                          </a:solidFill>
                        </a:rPr>
                        <a:t>Political Economy</a:t>
                      </a: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en-US" sz="3600" b="0">
                          <a:solidFill>
                            <a:schemeClr val="tx1"/>
                          </a:solidFill>
                        </a:rPr>
                        <a:t>Environmental &amp; Energy Economics</a:t>
                      </a:r>
                      <a:endParaRPr lang="en-US" sz="1800" b="0">
                        <a:solidFill>
                          <a:schemeClr val="tx1"/>
                        </a:solidFill>
                      </a:endParaRPr>
                    </a:p>
                  </a:txBody>
                  <a:tcPr marL="91428" marR="91428" marT="45714" marB="45714" anchor="ctr"/>
                </a:tc>
                <a:tc>
                  <a:txBody>
                    <a:bodyPr/>
                    <a:lstStyle/>
                    <a:p>
                      <a:pPr marL="0" marR="0" lvl="0" indent="0" algn="ctr" defTabSz="914629" rtl="0" eaLnBrk="1" fontAlgn="auto" latinLnBrk="0" hangingPunct="1">
                        <a:lnSpc>
                          <a:spcPct val="100000"/>
                        </a:lnSpc>
                        <a:spcBef>
                          <a:spcPts val="0"/>
                        </a:spcBef>
                        <a:spcAft>
                          <a:spcPts val="0"/>
                        </a:spcAft>
                        <a:buClrTx/>
                        <a:buSzTx/>
                        <a:buFontTx/>
                        <a:buNone/>
                        <a:tabLst/>
                        <a:defRPr/>
                      </a:pPr>
                      <a:r>
                        <a:rPr lang="en-US" sz="3600" b="0">
                          <a:solidFill>
                            <a:schemeClr val="tx1"/>
                          </a:solidFill>
                        </a:rPr>
                        <a:t>Environmental Analytical Chemistry &amp; Food Analysis</a:t>
                      </a:r>
                    </a:p>
                  </a:txBody>
                  <a:tcPr marL="91428" marR="91428" marT="45714" marB="45714" anchor="ctr"/>
                </a:tc>
                <a:extLst>
                  <a:ext uri="{0D108BD9-81ED-4DB2-BD59-A6C34878D82A}">
                    <a16:rowId xmlns:a16="http://schemas.microsoft.com/office/drawing/2014/main" val="904227161"/>
                  </a:ext>
                </a:extLst>
              </a:tr>
            </a:tbl>
          </a:graphicData>
        </a:graphic>
      </p:graphicFrame>
      <p:sp>
        <p:nvSpPr>
          <p:cNvPr id="19" name="Marcador de contenido 2">
            <a:extLst>
              <a:ext uri="{FF2B5EF4-FFF2-40B4-BE49-F238E27FC236}">
                <a16:creationId xmlns:a16="http://schemas.microsoft.com/office/drawing/2014/main" id="{665D59B4-05BA-4500-AB36-E1DECC17C6E6}"/>
              </a:ext>
            </a:extLst>
          </p:cNvPr>
          <p:cNvSpPr txBox="1">
            <a:spLocks/>
          </p:cNvSpPr>
          <p:nvPr/>
        </p:nvSpPr>
        <p:spPr>
          <a:xfrm>
            <a:off x="386510" y="7648622"/>
            <a:ext cx="23962666" cy="1012360"/>
          </a:xfrm>
          <a:prstGeom prst="rect">
            <a:avLst/>
          </a:prstGeom>
        </p:spPr>
        <p:txBody>
          <a:bodyPr vert="horz" wrap="square" lIns="182902" tIns="91452" rIns="182902" bIns="91452" numCol="1" spcCol="1080000" rtlCol="0">
            <a:noAutofit/>
          </a:bodyPr>
          <a:lstStyle>
            <a:lvl1pPr marL="685971" indent="-685971" algn="l" defTabSz="914629" rtl="0" eaLnBrk="1" latinLnBrk="0" hangingPunct="1">
              <a:spcBef>
                <a:spcPct val="20000"/>
              </a:spcBef>
              <a:buFont typeface="Arial"/>
              <a:buChar char="•"/>
              <a:defRPr sz="6400" kern="1200">
                <a:solidFill>
                  <a:schemeClr val="tx1"/>
                </a:solidFill>
                <a:latin typeface="+mn-lt"/>
                <a:ea typeface="+mn-ea"/>
                <a:cs typeface="+mn-cs"/>
              </a:defRPr>
            </a:lvl1pPr>
            <a:lvl2pPr marL="1486271" indent="-571643" algn="l" defTabSz="914629" rtl="0" eaLnBrk="1" latinLnBrk="0" hangingPunct="1">
              <a:spcBef>
                <a:spcPct val="20000"/>
              </a:spcBef>
              <a:buFont typeface="Arial"/>
              <a:buChar char="–"/>
              <a:defRPr sz="5600" kern="1200">
                <a:solidFill>
                  <a:schemeClr val="tx1"/>
                </a:solidFill>
                <a:latin typeface="+mn-lt"/>
                <a:ea typeface="+mn-ea"/>
                <a:cs typeface="+mn-cs"/>
              </a:defRPr>
            </a:lvl2pPr>
            <a:lvl3pPr marL="2286572" indent="-457314" algn="l" defTabSz="914629" rtl="0" eaLnBrk="1" latinLnBrk="0" hangingPunct="1">
              <a:spcBef>
                <a:spcPct val="20000"/>
              </a:spcBef>
              <a:buFont typeface="Arial"/>
              <a:buChar char="•"/>
              <a:defRPr sz="4800" kern="1200">
                <a:solidFill>
                  <a:schemeClr val="tx1"/>
                </a:solidFill>
                <a:latin typeface="+mn-lt"/>
                <a:ea typeface="+mn-ea"/>
                <a:cs typeface="+mn-cs"/>
              </a:defRPr>
            </a:lvl3pPr>
            <a:lvl4pPr marL="3201200" indent="-457314" algn="l" defTabSz="914629" rtl="0" eaLnBrk="1" latinLnBrk="0" hangingPunct="1">
              <a:spcBef>
                <a:spcPct val="20000"/>
              </a:spcBef>
              <a:buFont typeface="Arial"/>
              <a:buChar char="–"/>
              <a:defRPr sz="4000" kern="1200">
                <a:solidFill>
                  <a:schemeClr val="tx1"/>
                </a:solidFill>
                <a:latin typeface="+mn-lt"/>
                <a:ea typeface="+mn-ea"/>
                <a:cs typeface="+mn-cs"/>
              </a:defRPr>
            </a:lvl4pPr>
            <a:lvl5pPr marL="4115829" indent="-457314" algn="l" defTabSz="914629" rtl="0" eaLnBrk="1" latinLnBrk="0" hangingPunct="1">
              <a:spcBef>
                <a:spcPct val="20000"/>
              </a:spcBef>
              <a:buFont typeface="Arial"/>
              <a:buChar char="»"/>
              <a:defRPr sz="4000" kern="1200">
                <a:solidFill>
                  <a:schemeClr val="tx1"/>
                </a:solidFill>
                <a:latin typeface="+mn-lt"/>
                <a:ea typeface="+mn-ea"/>
                <a:cs typeface="+mn-cs"/>
              </a:defRPr>
            </a:lvl5pPr>
            <a:lvl6pPr marL="5030457" indent="-457314" algn="l" defTabSz="914629" rtl="0" eaLnBrk="1" latinLnBrk="0" hangingPunct="1">
              <a:spcBef>
                <a:spcPct val="20000"/>
              </a:spcBef>
              <a:buFont typeface="Arial"/>
              <a:buChar char="•"/>
              <a:defRPr sz="4000" kern="1200">
                <a:solidFill>
                  <a:schemeClr val="tx1"/>
                </a:solidFill>
                <a:latin typeface="+mn-lt"/>
                <a:ea typeface="+mn-ea"/>
                <a:cs typeface="+mn-cs"/>
              </a:defRPr>
            </a:lvl6pPr>
            <a:lvl7pPr marL="5945086" indent="-457314" algn="l" defTabSz="914629" rtl="0" eaLnBrk="1" latinLnBrk="0" hangingPunct="1">
              <a:spcBef>
                <a:spcPct val="20000"/>
              </a:spcBef>
              <a:buFont typeface="Arial"/>
              <a:buChar char="•"/>
              <a:defRPr sz="4000" kern="1200">
                <a:solidFill>
                  <a:schemeClr val="tx1"/>
                </a:solidFill>
                <a:latin typeface="+mn-lt"/>
                <a:ea typeface="+mn-ea"/>
                <a:cs typeface="+mn-cs"/>
              </a:defRPr>
            </a:lvl7pPr>
            <a:lvl8pPr marL="6859715" indent="-457314" algn="l" defTabSz="914629" rtl="0" eaLnBrk="1" latinLnBrk="0" hangingPunct="1">
              <a:spcBef>
                <a:spcPct val="20000"/>
              </a:spcBef>
              <a:buFont typeface="Arial"/>
              <a:buChar char="•"/>
              <a:defRPr sz="4000" kern="1200">
                <a:solidFill>
                  <a:schemeClr val="tx1"/>
                </a:solidFill>
                <a:latin typeface="+mn-lt"/>
                <a:ea typeface="+mn-ea"/>
                <a:cs typeface="+mn-cs"/>
              </a:defRPr>
            </a:lvl8pPr>
            <a:lvl9pPr marL="7774343" indent="-457314" algn="l" defTabSz="914629" rtl="0" eaLnBrk="1" latinLnBrk="0" hangingPunct="1">
              <a:spcBef>
                <a:spcPct val="20000"/>
              </a:spcBef>
              <a:buFont typeface="Arial"/>
              <a:buChar char="•"/>
              <a:defRPr sz="4000" kern="1200">
                <a:solidFill>
                  <a:schemeClr val="tx1"/>
                </a:solidFill>
                <a:latin typeface="+mn-lt"/>
                <a:ea typeface="+mn-ea"/>
                <a:cs typeface="+mn-cs"/>
              </a:defRPr>
            </a:lvl9pPr>
          </a:lstStyle>
          <a:p>
            <a:pPr marL="0" indent="0" defTabSz="914446">
              <a:lnSpc>
                <a:spcPct val="110000"/>
              </a:lnSpc>
              <a:buNone/>
            </a:pPr>
            <a:r>
              <a:rPr lang="hu-HU" sz="4400" err="1">
                <a:solidFill>
                  <a:srgbClr val="2259A6"/>
                </a:solidFill>
                <a:latin typeface="Calibri"/>
              </a:rPr>
              <a:t>Montserrat</a:t>
            </a:r>
            <a:r>
              <a:rPr lang="hu-HU" sz="4400">
                <a:solidFill>
                  <a:srgbClr val="2259A6"/>
                </a:solidFill>
                <a:latin typeface="Calibri"/>
              </a:rPr>
              <a:t> </a:t>
            </a:r>
            <a:r>
              <a:rPr lang="hu-HU" sz="4400" err="1">
                <a:solidFill>
                  <a:srgbClr val="2259A6"/>
                </a:solidFill>
                <a:latin typeface="Calibri"/>
              </a:rPr>
              <a:t>Camps-Gaset</a:t>
            </a:r>
            <a:r>
              <a:rPr lang="hu-HU" sz="4400">
                <a:solidFill>
                  <a:srgbClr val="2259A6"/>
                </a:solidFill>
                <a:latin typeface="Calibri"/>
              </a:rPr>
              <a:t> (UB)  </a:t>
            </a:r>
            <a:r>
              <a:rPr lang="hu-HU" sz="4400" err="1">
                <a:solidFill>
                  <a:srgbClr val="2259A6"/>
                </a:solidFill>
                <a:latin typeface="Calibri"/>
              </a:rPr>
              <a:t>Ana</a:t>
            </a:r>
            <a:r>
              <a:rPr lang="hu-HU" sz="4400">
                <a:solidFill>
                  <a:srgbClr val="2259A6"/>
                </a:solidFill>
                <a:latin typeface="Calibri"/>
              </a:rPr>
              <a:t> </a:t>
            </a:r>
            <a:r>
              <a:rPr lang="hu-HU" sz="4400" err="1">
                <a:solidFill>
                  <a:srgbClr val="2259A6"/>
                </a:solidFill>
                <a:latin typeface="Calibri"/>
              </a:rPr>
              <a:t>Moragues-Faus</a:t>
            </a:r>
            <a:r>
              <a:rPr lang="hu-HU" sz="4400">
                <a:solidFill>
                  <a:srgbClr val="2259A6"/>
                </a:solidFill>
                <a:latin typeface="Calibri"/>
              </a:rPr>
              <a:t> (UB)   </a:t>
            </a:r>
            <a:r>
              <a:rPr lang="hu-HU" sz="4400" err="1">
                <a:solidFill>
                  <a:srgbClr val="2259A6"/>
                </a:solidFill>
                <a:latin typeface="Calibri"/>
              </a:rPr>
              <a:t>Clément</a:t>
            </a:r>
            <a:r>
              <a:rPr lang="hu-HU" sz="4400">
                <a:solidFill>
                  <a:srgbClr val="2259A6"/>
                </a:solidFill>
                <a:latin typeface="Calibri"/>
              </a:rPr>
              <a:t> Bonnet (UM)  Viktor G. </a:t>
            </a:r>
            <a:r>
              <a:rPr lang="hu-HU" sz="4400" err="1">
                <a:solidFill>
                  <a:srgbClr val="2259A6"/>
                </a:solidFill>
                <a:latin typeface="Calibri"/>
              </a:rPr>
              <a:t>Mihucz</a:t>
            </a:r>
            <a:r>
              <a:rPr lang="hu-HU" sz="4400">
                <a:solidFill>
                  <a:srgbClr val="2259A6"/>
                </a:solidFill>
                <a:latin typeface="Calibri"/>
              </a:rPr>
              <a:t> (ELTE)</a:t>
            </a:r>
          </a:p>
          <a:p>
            <a:pPr marL="0" indent="0" defTabSz="914446">
              <a:lnSpc>
                <a:spcPct val="110000"/>
              </a:lnSpc>
              <a:buNone/>
            </a:pPr>
            <a:r>
              <a:rPr lang="hu-HU" sz="4400">
                <a:solidFill>
                  <a:srgbClr val="2259A6"/>
                </a:solidFill>
                <a:latin typeface="Calibri"/>
              </a:rPr>
              <a:t>        </a:t>
            </a:r>
            <a:endParaRPr lang="es-ES" sz="4400" i="1">
              <a:solidFill>
                <a:srgbClr val="2259A6"/>
              </a:solidFill>
              <a:latin typeface="Calibri"/>
            </a:endParaRPr>
          </a:p>
        </p:txBody>
      </p:sp>
    </p:spTree>
    <p:extLst>
      <p:ext uri="{BB962C8B-B14F-4D97-AF65-F5344CB8AC3E}">
        <p14:creationId xmlns:p14="http://schemas.microsoft.com/office/powerpoint/2010/main" val="192025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915175"/>
            <a:ext cx="19983094" cy="1913610"/>
          </a:xfrm>
        </p:spPr>
        <p:txBody>
          <a:bodyPr anchor="t">
            <a:normAutofit fontScale="90000"/>
          </a:bodyPr>
          <a:lstStyle/>
          <a:p>
            <a:pPr algn="l">
              <a:lnSpc>
                <a:spcPct val="90000"/>
              </a:lnSpc>
            </a:pPr>
            <a:r>
              <a:rPr lang="en-US" sz="6698" b="1">
                <a:solidFill>
                  <a:srgbClr val="FFFFFF"/>
                </a:solidFill>
              </a:rPr>
              <a:t>About </a:t>
            </a:r>
            <a:r>
              <a:rPr lang="hu-HU" sz="6698" b="1" err="1">
                <a:solidFill>
                  <a:srgbClr val="FFFFFF"/>
                </a:solidFill>
              </a:rPr>
              <a:t>us</a:t>
            </a:r>
            <a:r>
              <a:rPr lang="hu-HU" sz="6698" b="1">
                <a:solidFill>
                  <a:srgbClr val="FFFFFF"/>
                </a:solidFill>
              </a:rPr>
              <a:t>: </a:t>
            </a:r>
            <a:r>
              <a:rPr lang="hu-HU" sz="6698" b="1" err="1">
                <a:solidFill>
                  <a:srgbClr val="FFFFFF"/>
                </a:solidFill>
              </a:rPr>
              <a:t>Teaching</a:t>
            </a:r>
            <a:r>
              <a:rPr lang="hu-HU" sz="6698" b="1">
                <a:solidFill>
                  <a:srgbClr val="FFFFFF"/>
                </a:solidFill>
              </a:rPr>
              <a:t> in CHARM-EU</a:t>
            </a:r>
            <a:br>
              <a:rPr lang="es-ES" sz="7198">
                <a:solidFill>
                  <a:srgbClr val="FFFFFF"/>
                </a:solidFill>
              </a:rPr>
            </a:br>
            <a:endParaRPr lang="es-ES" sz="6698" b="1">
              <a:solidFill>
                <a:srgbClr val="FFFFFF"/>
              </a:solidFill>
            </a:endParaRPr>
          </a:p>
        </p:txBody>
      </p:sp>
      <p:sp>
        <p:nvSpPr>
          <p:cNvPr id="3" name="Marcador de contenido 2"/>
          <p:cNvSpPr>
            <a:spLocks noGrp="1"/>
          </p:cNvSpPr>
          <p:nvPr>
            <p:ph idx="1"/>
          </p:nvPr>
        </p:nvSpPr>
        <p:spPr>
          <a:xfrm>
            <a:off x="41599" y="7969913"/>
            <a:ext cx="6255044" cy="1446362"/>
          </a:xfrm>
        </p:spPr>
        <p:txBody>
          <a:bodyPr wrap="square" numCol="1" spcCol="1080000">
            <a:noAutofit/>
          </a:bodyPr>
          <a:lstStyle/>
          <a:p>
            <a:pPr marL="0" indent="0">
              <a:lnSpc>
                <a:spcPct val="110000"/>
              </a:lnSpc>
              <a:buNone/>
            </a:pPr>
            <a:r>
              <a:rPr lang="hu-HU" sz="4400" err="1">
                <a:solidFill>
                  <a:srgbClr val="2259A6"/>
                </a:solidFill>
              </a:rPr>
              <a:t>Montserrat</a:t>
            </a:r>
            <a:r>
              <a:rPr lang="hu-HU" sz="4400">
                <a:solidFill>
                  <a:srgbClr val="2259A6"/>
                </a:solidFill>
              </a:rPr>
              <a:t> </a:t>
            </a:r>
            <a:r>
              <a:rPr lang="hu-HU" sz="4400" err="1">
                <a:solidFill>
                  <a:srgbClr val="2259A6"/>
                </a:solidFill>
              </a:rPr>
              <a:t>Camps-Gaset</a:t>
            </a:r>
            <a:endParaRPr lang="hu-HU" sz="4400">
              <a:solidFill>
                <a:srgbClr val="2259A6"/>
              </a:solidFill>
            </a:endParaRPr>
          </a:p>
          <a:p>
            <a:pPr marL="0" indent="0" algn="ctr">
              <a:lnSpc>
                <a:spcPct val="110000"/>
              </a:lnSpc>
              <a:buNone/>
            </a:pPr>
            <a:r>
              <a:rPr lang="hu-HU" sz="4400">
                <a:solidFill>
                  <a:srgbClr val="2259A6"/>
                </a:solidFill>
              </a:rPr>
              <a:t>(UB)           	</a:t>
            </a:r>
            <a:endParaRPr lang="es-ES" sz="4400" i="1">
              <a:solidFill>
                <a:srgbClr val="2259A6"/>
              </a:solidFill>
            </a:endParaRPr>
          </a:p>
        </p:txBody>
      </p:sp>
      <p:pic>
        <p:nvPicPr>
          <p:cNvPr id="8" name="Kép 7">
            <a:extLst>
              <a:ext uri="{FF2B5EF4-FFF2-40B4-BE49-F238E27FC236}">
                <a16:creationId xmlns:a16="http://schemas.microsoft.com/office/drawing/2014/main" id="{4AF898BF-F247-48E1-AF44-5A755552767B}"/>
              </a:ext>
            </a:extLst>
          </p:cNvPr>
          <p:cNvPicPr>
            <a:picLocks noChangeAspect="1"/>
          </p:cNvPicPr>
          <p:nvPr/>
        </p:nvPicPr>
        <p:blipFill>
          <a:blip r:embed="rId3"/>
          <a:stretch>
            <a:fillRect/>
          </a:stretch>
        </p:blipFill>
        <p:spPr>
          <a:xfrm>
            <a:off x="1387641" y="3858611"/>
            <a:ext cx="3562960" cy="3772546"/>
          </a:xfrm>
          <a:prstGeom prst="rect">
            <a:avLst/>
          </a:prstGeom>
        </p:spPr>
      </p:pic>
      <p:sp>
        <p:nvSpPr>
          <p:cNvPr id="19" name="Szövegdoboz 18">
            <a:extLst>
              <a:ext uri="{FF2B5EF4-FFF2-40B4-BE49-F238E27FC236}">
                <a16:creationId xmlns:a16="http://schemas.microsoft.com/office/drawing/2014/main" id="{B4E3D2C7-AB6F-4C4B-9A24-621DEC226946}"/>
              </a:ext>
            </a:extLst>
          </p:cNvPr>
          <p:cNvSpPr txBox="1"/>
          <p:nvPr/>
        </p:nvSpPr>
        <p:spPr>
          <a:xfrm>
            <a:off x="6042609" y="3222171"/>
            <a:ext cx="18302968" cy="10083081"/>
          </a:xfrm>
          <a:prstGeom prst="rect">
            <a:avLst/>
          </a:prstGeom>
          <a:noFill/>
        </p:spPr>
        <p:txBody>
          <a:bodyPr wrap="square">
            <a:spAutoFit/>
          </a:bodyPr>
          <a:lstStyle/>
          <a:p>
            <a:pPr defTabSz="914446">
              <a:lnSpc>
                <a:spcPct val="110000"/>
              </a:lnSpc>
            </a:pPr>
            <a:endParaRPr lang="ca-ES" sz="1600">
              <a:solidFill>
                <a:srgbClr val="2259A6"/>
              </a:solidFill>
              <a:latin typeface="Calibri"/>
            </a:endParaRPr>
          </a:p>
          <a:p>
            <a:pPr defTabSz="914446">
              <a:lnSpc>
                <a:spcPct val="110000"/>
              </a:lnSpc>
            </a:pPr>
            <a:endParaRPr lang="ca-ES" sz="1600">
              <a:solidFill>
                <a:srgbClr val="2259A6"/>
              </a:solidFill>
              <a:latin typeface="Calibri"/>
            </a:endParaRPr>
          </a:p>
          <a:p>
            <a:pPr defTabSz="914446">
              <a:lnSpc>
                <a:spcPct val="110000"/>
              </a:lnSpc>
            </a:pPr>
            <a:r>
              <a:rPr lang="hu-HU" sz="4000">
                <a:solidFill>
                  <a:srgbClr val="2259A6"/>
                </a:solidFill>
                <a:latin typeface="Calibri"/>
              </a:rPr>
              <a:t>Teaching type: </a:t>
            </a:r>
            <a:r>
              <a:rPr lang="hu-HU" sz="4000" b="1">
                <a:solidFill>
                  <a:srgbClr val="2259A6"/>
                </a:solidFill>
                <a:latin typeface="Calibri"/>
              </a:rPr>
              <a:t>BLENDED</a:t>
            </a:r>
            <a:r>
              <a:rPr lang="ca-ES" sz="4000" b="1">
                <a:solidFill>
                  <a:srgbClr val="2259A6"/>
                </a:solidFill>
                <a:latin typeface="Calibri"/>
              </a:rPr>
              <a:t> or HYBRID</a:t>
            </a:r>
            <a:endParaRPr lang="hu-HU" sz="4000" b="1">
              <a:solidFill>
                <a:srgbClr val="2259A6"/>
              </a:solidFill>
              <a:latin typeface="Calibri"/>
            </a:endParaRPr>
          </a:p>
          <a:p>
            <a:pPr defTabSz="914446">
              <a:lnSpc>
                <a:spcPct val="110000"/>
              </a:lnSpc>
            </a:pPr>
            <a:r>
              <a:rPr lang="ca-ES" sz="4000" b="1">
                <a:solidFill>
                  <a:srgbClr val="2259A6"/>
                </a:solidFill>
                <a:latin typeface="Calibri"/>
              </a:rPr>
              <a:t>Possible l</a:t>
            </a:r>
            <a:r>
              <a:rPr lang="hu-HU" sz="4000" b="1">
                <a:solidFill>
                  <a:srgbClr val="2259A6"/>
                </a:solidFill>
                <a:latin typeface="Calibri"/>
              </a:rPr>
              <a:t>earning and assesment activities</a:t>
            </a:r>
            <a:r>
              <a:rPr lang="ca-ES" sz="4000" b="1">
                <a:solidFill>
                  <a:srgbClr val="2259A6"/>
                </a:solidFill>
                <a:latin typeface="Calibri"/>
              </a:rPr>
              <a:t> (seminars or lectures or guided work) on:</a:t>
            </a:r>
          </a:p>
          <a:p>
            <a:pPr defTabSz="914446">
              <a:lnSpc>
                <a:spcPct val="110000"/>
              </a:lnSpc>
            </a:pPr>
            <a:r>
              <a:rPr lang="ca-ES" sz="4000" b="1">
                <a:solidFill>
                  <a:srgbClr val="2259A6"/>
                </a:solidFill>
                <a:latin typeface="Calibri"/>
              </a:rPr>
              <a:t>1</a:t>
            </a:r>
            <a:r>
              <a:rPr lang="ca-ES">
                <a:solidFill>
                  <a:srgbClr val="2259A6"/>
                </a:solidFill>
                <a:latin typeface="Calibri"/>
              </a:rPr>
              <a:t>. </a:t>
            </a:r>
            <a:r>
              <a:rPr lang="en-US">
                <a:solidFill>
                  <a:srgbClr val="2259A6"/>
                </a:solidFill>
                <a:latin typeface="Calibri"/>
              </a:rPr>
              <a:t>The discourse on food and identity, from a </a:t>
            </a:r>
            <a:r>
              <a:rPr lang="en-US" err="1">
                <a:solidFill>
                  <a:srgbClr val="2259A6"/>
                </a:solidFill>
                <a:latin typeface="Calibri"/>
              </a:rPr>
              <a:t>philos</a:t>
            </a:r>
            <a:r>
              <a:rPr lang="hu-HU">
                <a:solidFill>
                  <a:srgbClr val="2259A6"/>
                </a:solidFill>
                <a:latin typeface="Calibri"/>
              </a:rPr>
              <a:t>o</a:t>
            </a:r>
            <a:r>
              <a:rPr lang="en-US" err="1">
                <a:solidFill>
                  <a:srgbClr val="2259A6"/>
                </a:solidFill>
                <a:latin typeface="Calibri"/>
              </a:rPr>
              <a:t>phical</a:t>
            </a:r>
            <a:r>
              <a:rPr lang="en-US">
                <a:solidFill>
                  <a:srgbClr val="2259A6"/>
                </a:solidFill>
                <a:latin typeface="Calibri"/>
              </a:rPr>
              <a:t> and historical point of view: </a:t>
            </a:r>
          </a:p>
          <a:p>
            <a:pPr marL="342832" indent="-342832" defTabSz="914446">
              <a:lnSpc>
                <a:spcPct val="110000"/>
              </a:lnSpc>
              <a:buFont typeface="Arial" panose="020B0604020202020204" pitchFamily="34" charset="0"/>
              <a:buChar char="•"/>
            </a:pPr>
            <a:r>
              <a:rPr lang="en-US">
                <a:solidFill>
                  <a:srgbClr val="2259A6"/>
                </a:solidFill>
                <a:latin typeface="Calibri"/>
              </a:rPr>
              <a:t>Defining the human identity in terms of food: the relationship of humans with the animals, the nature and the others (ideologies on vegetarianism or veganism, religious prescriptions, the taboo of cannibalism)</a:t>
            </a:r>
            <a:endParaRPr lang="ca-ES">
              <a:solidFill>
                <a:srgbClr val="2259A6"/>
              </a:solidFill>
              <a:latin typeface="Calibri"/>
            </a:endParaRPr>
          </a:p>
          <a:p>
            <a:pPr marL="342832" indent="-342832" defTabSz="914446">
              <a:lnSpc>
                <a:spcPct val="110000"/>
              </a:lnSpc>
              <a:buFont typeface="Arial" panose="020B0604020202020204" pitchFamily="34" charset="0"/>
              <a:buChar char="•"/>
            </a:pPr>
            <a:r>
              <a:rPr lang="en-US">
                <a:solidFill>
                  <a:srgbClr val="2259A6"/>
                </a:solidFill>
                <a:latin typeface="Calibri"/>
              </a:rPr>
              <a:t>Defining the self in terms of food: food and spirituality, the perception of a healthy body; luxury and indulgence vs. ascetics and deprivation; body and gender (the perception of the feminine body)</a:t>
            </a:r>
            <a:endParaRPr lang="ca-ES" sz="4000" b="1">
              <a:solidFill>
                <a:srgbClr val="2259A6"/>
              </a:solidFill>
              <a:latin typeface="Calibri"/>
            </a:endParaRPr>
          </a:p>
          <a:p>
            <a:pPr defTabSz="914446">
              <a:lnSpc>
                <a:spcPct val="110000"/>
              </a:lnSpc>
            </a:pPr>
            <a:r>
              <a:rPr lang="ca-ES" sz="4000" b="1">
                <a:solidFill>
                  <a:srgbClr val="2259A6"/>
                </a:solidFill>
                <a:latin typeface="Calibri"/>
              </a:rPr>
              <a:t>2. </a:t>
            </a:r>
            <a:r>
              <a:rPr lang="en-US">
                <a:solidFill>
                  <a:srgbClr val="2259A6"/>
                </a:solidFill>
                <a:latin typeface="Calibri"/>
              </a:rPr>
              <a:t>The discourse on healthy food: </a:t>
            </a:r>
          </a:p>
          <a:p>
            <a:pPr marL="571386" indent="-571386" defTabSz="914446">
              <a:lnSpc>
                <a:spcPct val="110000"/>
              </a:lnSpc>
              <a:buFont typeface="Arial" panose="020B0604020202020204" pitchFamily="34" charset="0"/>
              <a:buChar char="•"/>
            </a:pPr>
            <a:r>
              <a:rPr lang="en-US">
                <a:solidFill>
                  <a:srgbClr val="2259A6"/>
                </a:solidFill>
                <a:latin typeface="Calibri"/>
              </a:rPr>
              <a:t>Looking beyond the words. Food and cultural tradition, food and philosophy, gender issues on food discourse.</a:t>
            </a:r>
          </a:p>
          <a:p>
            <a:pPr defTabSz="914446">
              <a:lnSpc>
                <a:spcPct val="110000"/>
              </a:lnSpc>
            </a:pPr>
            <a:r>
              <a:rPr lang="en-US" sz="4000" b="1">
                <a:solidFill>
                  <a:srgbClr val="2259A6"/>
                </a:solidFill>
                <a:latin typeface="Calibri"/>
              </a:rPr>
              <a:t>Possible mentoring on interdisciplinary issues regarding one specific challenge: </a:t>
            </a:r>
          </a:p>
          <a:p>
            <a:pPr marL="571386" indent="-571386" defTabSz="914446">
              <a:lnSpc>
                <a:spcPct val="110000"/>
              </a:lnSpc>
              <a:buFont typeface="Arial" panose="020B0604020202020204" pitchFamily="34" charset="0"/>
              <a:buChar char="•"/>
            </a:pPr>
            <a:r>
              <a:rPr lang="en-US">
                <a:solidFill>
                  <a:srgbClr val="2259A6"/>
                </a:solidFill>
                <a:latin typeface="Calibri"/>
              </a:rPr>
              <a:t>How to connect different approaches (economic, social, historical, etc.) to one specific question.</a:t>
            </a:r>
          </a:p>
        </p:txBody>
      </p:sp>
    </p:spTree>
    <p:extLst>
      <p:ext uri="{BB962C8B-B14F-4D97-AF65-F5344CB8AC3E}">
        <p14:creationId xmlns:p14="http://schemas.microsoft.com/office/powerpoint/2010/main" val="3675598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915175"/>
            <a:ext cx="19983094" cy="1913610"/>
          </a:xfrm>
        </p:spPr>
        <p:txBody>
          <a:bodyPr anchor="t">
            <a:normAutofit fontScale="90000"/>
          </a:bodyPr>
          <a:lstStyle/>
          <a:p>
            <a:pPr algn="l">
              <a:lnSpc>
                <a:spcPct val="90000"/>
              </a:lnSpc>
            </a:pPr>
            <a:r>
              <a:rPr lang="en-US" sz="6698" b="1">
                <a:solidFill>
                  <a:srgbClr val="FFFFFF"/>
                </a:solidFill>
              </a:rPr>
              <a:t>About </a:t>
            </a:r>
            <a:r>
              <a:rPr lang="hu-HU" sz="6698" b="1" err="1">
                <a:solidFill>
                  <a:srgbClr val="FFFFFF"/>
                </a:solidFill>
              </a:rPr>
              <a:t>us</a:t>
            </a:r>
            <a:r>
              <a:rPr lang="hu-HU" sz="6698" b="1">
                <a:solidFill>
                  <a:srgbClr val="FFFFFF"/>
                </a:solidFill>
              </a:rPr>
              <a:t>: </a:t>
            </a:r>
            <a:r>
              <a:rPr lang="hu-HU" sz="6698" b="1" err="1">
                <a:solidFill>
                  <a:srgbClr val="FFFFFF"/>
                </a:solidFill>
              </a:rPr>
              <a:t>Teaching</a:t>
            </a:r>
            <a:r>
              <a:rPr lang="hu-HU" sz="6698" b="1">
                <a:solidFill>
                  <a:srgbClr val="FFFFFF"/>
                </a:solidFill>
              </a:rPr>
              <a:t> in CHARM-EU</a:t>
            </a:r>
            <a:br>
              <a:rPr lang="es-ES" sz="7198">
                <a:solidFill>
                  <a:srgbClr val="FFFFFF"/>
                </a:solidFill>
              </a:rPr>
            </a:br>
            <a:endParaRPr lang="es-ES" sz="6698" b="1">
              <a:solidFill>
                <a:srgbClr val="FFFFFF"/>
              </a:solidFill>
            </a:endParaRPr>
          </a:p>
        </p:txBody>
      </p:sp>
      <p:pic>
        <p:nvPicPr>
          <p:cNvPr id="5" name="Kép 4">
            <a:extLst>
              <a:ext uri="{FF2B5EF4-FFF2-40B4-BE49-F238E27FC236}">
                <a16:creationId xmlns:a16="http://schemas.microsoft.com/office/drawing/2014/main" id="{4C41B126-C9E9-41C8-BF18-8936D2E821B7}"/>
              </a:ext>
            </a:extLst>
          </p:cNvPr>
          <p:cNvPicPr>
            <a:picLocks noChangeAspect="1"/>
          </p:cNvPicPr>
          <p:nvPr/>
        </p:nvPicPr>
        <p:blipFill>
          <a:blip r:embed="rId3"/>
          <a:stretch>
            <a:fillRect/>
          </a:stretch>
        </p:blipFill>
        <p:spPr>
          <a:xfrm>
            <a:off x="1265448" y="3858611"/>
            <a:ext cx="3180238" cy="3805210"/>
          </a:xfrm>
          <a:prstGeom prst="rect">
            <a:avLst/>
          </a:prstGeom>
        </p:spPr>
      </p:pic>
      <p:sp>
        <p:nvSpPr>
          <p:cNvPr id="9" name="Szövegdoboz 8">
            <a:extLst>
              <a:ext uri="{FF2B5EF4-FFF2-40B4-BE49-F238E27FC236}">
                <a16:creationId xmlns:a16="http://schemas.microsoft.com/office/drawing/2014/main" id="{7D21656F-1BC7-40D6-8AE6-5E9C833F1AA3}"/>
              </a:ext>
            </a:extLst>
          </p:cNvPr>
          <p:cNvSpPr txBox="1"/>
          <p:nvPr/>
        </p:nvSpPr>
        <p:spPr>
          <a:xfrm>
            <a:off x="268226" y="8047400"/>
            <a:ext cx="5878182" cy="769441"/>
          </a:xfrm>
          <a:prstGeom prst="rect">
            <a:avLst/>
          </a:prstGeom>
          <a:noFill/>
        </p:spPr>
        <p:txBody>
          <a:bodyPr wrap="square">
            <a:spAutoFit/>
          </a:bodyPr>
          <a:lstStyle/>
          <a:p>
            <a:pPr algn="ctr" defTabSz="914446"/>
            <a:r>
              <a:rPr lang="hu-HU" sz="4400" err="1">
                <a:solidFill>
                  <a:srgbClr val="2259A6"/>
                </a:solidFill>
                <a:latin typeface="Calibri"/>
              </a:rPr>
              <a:t>Ana</a:t>
            </a:r>
            <a:r>
              <a:rPr lang="hu-HU" sz="4400">
                <a:solidFill>
                  <a:srgbClr val="2259A6"/>
                </a:solidFill>
                <a:latin typeface="Calibri"/>
              </a:rPr>
              <a:t> </a:t>
            </a:r>
            <a:r>
              <a:rPr lang="hu-HU" sz="4400" err="1">
                <a:solidFill>
                  <a:srgbClr val="2259A6"/>
                </a:solidFill>
                <a:latin typeface="Calibri"/>
              </a:rPr>
              <a:t>Moragues-Faus</a:t>
            </a:r>
            <a:r>
              <a:rPr lang="hu-HU" sz="4400">
                <a:solidFill>
                  <a:srgbClr val="2259A6"/>
                </a:solidFill>
                <a:latin typeface="Calibri"/>
              </a:rPr>
              <a:t> (UB) </a:t>
            </a:r>
            <a:endParaRPr lang="hu-HU" sz="4400">
              <a:solidFill>
                <a:prstClr val="black"/>
              </a:solidFill>
              <a:latin typeface="Calibri"/>
            </a:endParaRPr>
          </a:p>
        </p:txBody>
      </p:sp>
      <p:sp>
        <p:nvSpPr>
          <p:cNvPr id="6" name="Szövegdoboz 18">
            <a:extLst>
              <a:ext uri="{FF2B5EF4-FFF2-40B4-BE49-F238E27FC236}">
                <a16:creationId xmlns:a16="http://schemas.microsoft.com/office/drawing/2014/main" id="{D7518E61-F080-491C-A2B5-9EDBE9DA542F}"/>
              </a:ext>
            </a:extLst>
          </p:cNvPr>
          <p:cNvSpPr txBox="1"/>
          <p:nvPr/>
        </p:nvSpPr>
        <p:spPr>
          <a:xfrm>
            <a:off x="6146406" y="2745463"/>
            <a:ext cx="18239182" cy="10421636"/>
          </a:xfrm>
          <a:prstGeom prst="rect">
            <a:avLst/>
          </a:prstGeom>
          <a:noFill/>
        </p:spPr>
        <p:txBody>
          <a:bodyPr wrap="square">
            <a:spAutoFit/>
          </a:bodyPr>
          <a:lstStyle/>
          <a:p>
            <a:pPr defTabSz="914446">
              <a:lnSpc>
                <a:spcPct val="110000"/>
              </a:lnSpc>
            </a:pPr>
            <a:endParaRPr lang="ca-ES">
              <a:solidFill>
                <a:srgbClr val="2259A6"/>
              </a:solidFill>
              <a:latin typeface="Calibri"/>
            </a:endParaRPr>
          </a:p>
          <a:p>
            <a:pPr defTabSz="914446">
              <a:lnSpc>
                <a:spcPct val="110000"/>
              </a:lnSpc>
            </a:pPr>
            <a:endParaRPr lang="ca-ES">
              <a:solidFill>
                <a:srgbClr val="2259A6"/>
              </a:solidFill>
              <a:latin typeface="Calibri"/>
            </a:endParaRPr>
          </a:p>
          <a:p>
            <a:pPr defTabSz="914446">
              <a:lnSpc>
                <a:spcPct val="110000"/>
              </a:lnSpc>
            </a:pPr>
            <a:r>
              <a:rPr lang="hu-HU">
                <a:solidFill>
                  <a:srgbClr val="2259A6"/>
                </a:solidFill>
                <a:latin typeface="Calibri"/>
              </a:rPr>
              <a:t>Teaching type: </a:t>
            </a:r>
            <a:r>
              <a:rPr lang="hu-HU" b="1">
                <a:solidFill>
                  <a:srgbClr val="2259A6"/>
                </a:solidFill>
                <a:latin typeface="Calibri"/>
              </a:rPr>
              <a:t>BLENDED</a:t>
            </a:r>
            <a:r>
              <a:rPr lang="ca-ES" b="1">
                <a:solidFill>
                  <a:srgbClr val="2259A6"/>
                </a:solidFill>
                <a:latin typeface="Calibri"/>
              </a:rPr>
              <a:t> or HYBRID</a:t>
            </a:r>
            <a:endParaRPr lang="hu-HU" b="1">
              <a:solidFill>
                <a:srgbClr val="2259A6"/>
              </a:solidFill>
              <a:latin typeface="Calibri"/>
            </a:endParaRPr>
          </a:p>
          <a:p>
            <a:pPr defTabSz="914446">
              <a:lnSpc>
                <a:spcPct val="110000"/>
              </a:lnSpc>
            </a:pPr>
            <a:r>
              <a:rPr lang="ca-ES" b="1">
                <a:solidFill>
                  <a:srgbClr val="2259A6"/>
                </a:solidFill>
                <a:latin typeface="Calibri"/>
              </a:rPr>
              <a:t>Possible l</a:t>
            </a:r>
            <a:r>
              <a:rPr lang="hu-HU" b="1">
                <a:solidFill>
                  <a:srgbClr val="2259A6"/>
                </a:solidFill>
                <a:latin typeface="Calibri"/>
              </a:rPr>
              <a:t>earning and assesment activities</a:t>
            </a:r>
            <a:r>
              <a:rPr lang="ca-ES" b="1">
                <a:solidFill>
                  <a:srgbClr val="2259A6"/>
                </a:solidFill>
                <a:latin typeface="Calibri"/>
              </a:rPr>
              <a:t> (seminars or lectures or guided work) on:</a:t>
            </a:r>
          </a:p>
          <a:p>
            <a:pPr marL="742802" indent="-742802" defTabSz="914446">
              <a:lnSpc>
                <a:spcPct val="110000"/>
              </a:lnSpc>
              <a:buFontTx/>
              <a:buAutoNum type="arabicPeriod"/>
            </a:pPr>
            <a:r>
              <a:rPr lang="en-US" b="1">
                <a:solidFill>
                  <a:srgbClr val="2259A6"/>
                </a:solidFill>
                <a:latin typeface="Calibri"/>
              </a:rPr>
              <a:t>Food security and sustainability </a:t>
            </a:r>
          </a:p>
          <a:p>
            <a:pPr marL="571386" indent="-571386" defTabSz="914446">
              <a:lnSpc>
                <a:spcPct val="110000"/>
              </a:lnSpc>
              <a:buFontTx/>
              <a:buChar char="-"/>
            </a:pPr>
            <a:r>
              <a:rPr lang="en-US">
                <a:solidFill>
                  <a:srgbClr val="2259A6"/>
                </a:solidFill>
                <a:latin typeface="Calibri"/>
              </a:rPr>
              <a:t>Contested discourses on food security and sustainability, how frames condition problem assessment and solutions</a:t>
            </a:r>
          </a:p>
          <a:p>
            <a:pPr marL="571386" indent="-571386" defTabSz="914446">
              <a:lnSpc>
                <a:spcPct val="110000"/>
              </a:lnSpc>
              <a:buFontTx/>
              <a:buChar char="-"/>
            </a:pPr>
            <a:r>
              <a:rPr lang="en-US">
                <a:solidFill>
                  <a:srgbClr val="2259A6"/>
                </a:solidFill>
                <a:latin typeface="Calibri"/>
              </a:rPr>
              <a:t>Understanding food security and sustainability outcomes as part of socio-ecological systems shaped by power relations, e.g. urban food environments</a:t>
            </a:r>
          </a:p>
          <a:p>
            <a:pPr marL="742802" indent="-742802" defTabSz="914446">
              <a:lnSpc>
                <a:spcPct val="110000"/>
              </a:lnSpc>
              <a:buFontTx/>
              <a:buAutoNum type="arabicPeriod" startAt="2"/>
            </a:pPr>
            <a:r>
              <a:rPr lang="en-US" b="1">
                <a:solidFill>
                  <a:srgbClr val="2259A6"/>
                </a:solidFill>
                <a:latin typeface="Calibri"/>
              </a:rPr>
              <a:t>Critical food governance: all activities to manage, shape, steer… food system outcomes. Inclusion of all actors (public, private, social movements)</a:t>
            </a:r>
          </a:p>
          <a:p>
            <a:pPr marL="571386" indent="-571386" defTabSz="914446">
              <a:lnSpc>
                <a:spcPct val="110000"/>
              </a:lnSpc>
              <a:buFontTx/>
              <a:buChar char="-"/>
            </a:pPr>
            <a:r>
              <a:rPr lang="en-US">
                <a:solidFill>
                  <a:srgbClr val="2259A6"/>
                </a:solidFill>
                <a:latin typeface="Calibri"/>
              </a:rPr>
              <a:t>Critical perspectives that include socio-economic, cultural and political dimensions of justice when developing policies and interventions.</a:t>
            </a:r>
          </a:p>
          <a:p>
            <a:pPr marL="571386" indent="-571386" defTabSz="914446">
              <a:lnSpc>
                <a:spcPct val="110000"/>
              </a:lnSpc>
              <a:buFontTx/>
              <a:buChar char="-"/>
            </a:pPr>
            <a:r>
              <a:rPr lang="en-US">
                <a:solidFill>
                  <a:srgbClr val="2259A6"/>
                </a:solidFill>
                <a:latin typeface="Calibri"/>
              </a:rPr>
              <a:t>Design and delivery of food governance spaces but also integrated policies and interventions that address all dimensions of food security and sustainability; </a:t>
            </a:r>
            <a:r>
              <a:rPr lang="en-US" err="1">
                <a:solidFill>
                  <a:srgbClr val="2259A6"/>
                </a:solidFill>
                <a:latin typeface="Calibri"/>
              </a:rPr>
              <a:t>e.g</a:t>
            </a:r>
            <a:r>
              <a:rPr lang="hu-HU">
                <a:solidFill>
                  <a:srgbClr val="2259A6"/>
                </a:solidFill>
                <a:latin typeface="Calibri"/>
              </a:rPr>
              <a:t>.,</a:t>
            </a:r>
            <a:r>
              <a:rPr lang="en-US">
                <a:solidFill>
                  <a:srgbClr val="2259A6"/>
                </a:solidFill>
                <a:latin typeface="Calibri"/>
              </a:rPr>
              <a:t> urban food policies</a:t>
            </a:r>
          </a:p>
          <a:p>
            <a:pPr defTabSz="914446">
              <a:lnSpc>
                <a:spcPct val="110000"/>
              </a:lnSpc>
            </a:pPr>
            <a:r>
              <a:rPr lang="en-US" b="1">
                <a:solidFill>
                  <a:srgbClr val="2259A6"/>
                </a:solidFill>
                <a:latin typeface="Calibri"/>
              </a:rPr>
              <a:t>3. Action research: working with practitioners to deliver impactful actions, including assessment exercises</a:t>
            </a:r>
            <a:r>
              <a:rPr lang="hu-HU" b="1">
                <a:solidFill>
                  <a:srgbClr val="2259A6"/>
                </a:solidFill>
                <a:latin typeface="Calibri"/>
              </a:rPr>
              <a:t>.</a:t>
            </a:r>
            <a:endParaRPr lang="en-US" b="1">
              <a:solidFill>
                <a:srgbClr val="2259A6"/>
              </a:solidFill>
              <a:latin typeface="Calibri"/>
            </a:endParaRPr>
          </a:p>
        </p:txBody>
      </p:sp>
    </p:spTree>
    <p:extLst>
      <p:ext uri="{BB962C8B-B14F-4D97-AF65-F5344CB8AC3E}">
        <p14:creationId xmlns:p14="http://schemas.microsoft.com/office/powerpoint/2010/main" val="2035805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915175"/>
            <a:ext cx="19983094" cy="1913610"/>
          </a:xfrm>
        </p:spPr>
        <p:txBody>
          <a:bodyPr anchor="t">
            <a:normAutofit fontScale="90000"/>
          </a:bodyPr>
          <a:lstStyle/>
          <a:p>
            <a:pPr algn="l">
              <a:lnSpc>
                <a:spcPct val="90000"/>
              </a:lnSpc>
            </a:pPr>
            <a:r>
              <a:rPr lang="en-US" sz="6698" b="1">
                <a:solidFill>
                  <a:srgbClr val="FFFFFF"/>
                </a:solidFill>
              </a:rPr>
              <a:t>About </a:t>
            </a:r>
            <a:r>
              <a:rPr lang="hu-HU" sz="6698" b="1" err="1">
                <a:solidFill>
                  <a:srgbClr val="FFFFFF"/>
                </a:solidFill>
              </a:rPr>
              <a:t>us</a:t>
            </a:r>
            <a:r>
              <a:rPr lang="hu-HU" sz="6698" b="1">
                <a:solidFill>
                  <a:srgbClr val="FFFFFF"/>
                </a:solidFill>
              </a:rPr>
              <a:t>: </a:t>
            </a:r>
            <a:r>
              <a:rPr lang="hu-HU" sz="6698" b="1" err="1">
                <a:solidFill>
                  <a:srgbClr val="FFFFFF"/>
                </a:solidFill>
              </a:rPr>
              <a:t>Teaching</a:t>
            </a:r>
            <a:r>
              <a:rPr lang="hu-HU" sz="6698" b="1">
                <a:solidFill>
                  <a:srgbClr val="FFFFFF"/>
                </a:solidFill>
              </a:rPr>
              <a:t> in CHARM-EU</a:t>
            </a:r>
            <a:br>
              <a:rPr lang="es-ES" sz="7198">
                <a:solidFill>
                  <a:srgbClr val="FFFFFF"/>
                </a:solidFill>
              </a:rPr>
            </a:br>
            <a:endParaRPr lang="es-ES" sz="6698" b="1">
              <a:solidFill>
                <a:srgbClr val="FFFFFF"/>
              </a:solidFill>
            </a:endParaRPr>
          </a:p>
        </p:txBody>
      </p:sp>
      <p:pic>
        <p:nvPicPr>
          <p:cNvPr id="10" name="Kép 9">
            <a:extLst>
              <a:ext uri="{FF2B5EF4-FFF2-40B4-BE49-F238E27FC236}">
                <a16:creationId xmlns:a16="http://schemas.microsoft.com/office/drawing/2014/main" id="{97B6935F-AE3D-412E-80AA-AC40258D6F3A}"/>
              </a:ext>
            </a:extLst>
          </p:cNvPr>
          <p:cNvPicPr>
            <a:picLocks noChangeAspect="1"/>
          </p:cNvPicPr>
          <p:nvPr/>
        </p:nvPicPr>
        <p:blipFill>
          <a:blip r:embed="rId3"/>
          <a:stretch>
            <a:fillRect/>
          </a:stretch>
        </p:blipFill>
        <p:spPr>
          <a:xfrm>
            <a:off x="1303857" y="3858611"/>
            <a:ext cx="3317364" cy="3805210"/>
          </a:xfrm>
          <a:prstGeom prst="rect">
            <a:avLst/>
          </a:prstGeom>
        </p:spPr>
      </p:pic>
      <p:sp>
        <p:nvSpPr>
          <p:cNvPr id="19" name="Szövegdoboz 18">
            <a:extLst>
              <a:ext uri="{FF2B5EF4-FFF2-40B4-BE49-F238E27FC236}">
                <a16:creationId xmlns:a16="http://schemas.microsoft.com/office/drawing/2014/main" id="{0EF7FC94-F21B-48F1-BB3C-ED2D8FFD358E}"/>
              </a:ext>
            </a:extLst>
          </p:cNvPr>
          <p:cNvSpPr txBox="1"/>
          <p:nvPr/>
        </p:nvSpPr>
        <p:spPr>
          <a:xfrm>
            <a:off x="206405" y="8047400"/>
            <a:ext cx="5512264" cy="769441"/>
          </a:xfrm>
          <a:prstGeom prst="rect">
            <a:avLst/>
          </a:prstGeom>
          <a:noFill/>
        </p:spPr>
        <p:txBody>
          <a:bodyPr wrap="square">
            <a:spAutoFit/>
          </a:bodyPr>
          <a:lstStyle/>
          <a:p>
            <a:pPr algn="ctr" defTabSz="914446"/>
            <a:r>
              <a:rPr lang="hu-HU" sz="4400" err="1">
                <a:solidFill>
                  <a:srgbClr val="2259A6"/>
                </a:solidFill>
                <a:latin typeface="Calibri"/>
              </a:rPr>
              <a:t>Clément</a:t>
            </a:r>
            <a:r>
              <a:rPr lang="hu-HU" sz="4400">
                <a:solidFill>
                  <a:srgbClr val="2259A6"/>
                </a:solidFill>
                <a:latin typeface="Calibri"/>
              </a:rPr>
              <a:t> Bonnet (UM)</a:t>
            </a:r>
            <a:r>
              <a:rPr lang="hu-HU">
                <a:solidFill>
                  <a:srgbClr val="2259A6"/>
                </a:solidFill>
                <a:latin typeface="Calibri"/>
              </a:rPr>
              <a:t> </a:t>
            </a:r>
            <a:endParaRPr lang="hu-HU">
              <a:solidFill>
                <a:prstClr val="black"/>
              </a:solidFill>
              <a:latin typeface="Calibri"/>
            </a:endParaRPr>
          </a:p>
        </p:txBody>
      </p:sp>
      <p:sp>
        <p:nvSpPr>
          <p:cNvPr id="5" name="Szövegdoboz 18">
            <a:extLst>
              <a:ext uri="{FF2B5EF4-FFF2-40B4-BE49-F238E27FC236}">
                <a16:creationId xmlns:a16="http://schemas.microsoft.com/office/drawing/2014/main" id="{D7518E61-F080-491C-A2B5-9EDBE9DA542F}"/>
              </a:ext>
            </a:extLst>
          </p:cNvPr>
          <p:cNvSpPr txBox="1"/>
          <p:nvPr/>
        </p:nvSpPr>
        <p:spPr>
          <a:xfrm>
            <a:off x="6146406" y="2745462"/>
            <a:ext cx="18239182" cy="10421636"/>
          </a:xfrm>
          <a:prstGeom prst="rect">
            <a:avLst/>
          </a:prstGeom>
          <a:noFill/>
        </p:spPr>
        <p:txBody>
          <a:bodyPr wrap="square">
            <a:spAutoFit/>
          </a:bodyPr>
          <a:lstStyle/>
          <a:p>
            <a:pPr defTabSz="914446">
              <a:lnSpc>
                <a:spcPct val="110000"/>
              </a:lnSpc>
            </a:pPr>
            <a:endParaRPr lang="ca-ES">
              <a:solidFill>
                <a:srgbClr val="2259A6"/>
              </a:solidFill>
              <a:latin typeface="Calibri"/>
            </a:endParaRPr>
          </a:p>
          <a:p>
            <a:pPr defTabSz="914446">
              <a:lnSpc>
                <a:spcPct val="110000"/>
              </a:lnSpc>
            </a:pPr>
            <a:endParaRPr lang="ca-ES">
              <a:solidFill>
                <a:srgbClr val="2259A6"/>
              </a:solidFill>
              <a:latin typeface="Calibri"/>
            </a:endParaRPr>
          </a:p>
          <a:p>
            <a:pPr defTabSz="914446">
              <a:lnSpc>
                <a:spcPct val="110000"/>
              </a:lnSpc>
            </a:pPr>
            <a:r>
              <a:rPr lang="en-US">
                <a:solidFill>
                  <a:srgbClr val="2259A6"/>
                </a:solidFill>
                <a:latin typeface="Calibri"/>
              </a:rPr>
              <a:t>Teaching type: </a:t>
            </a:r>
            <a:r>
              <a:rPr lang="en-US" b="1">
                <a:solidFill>
                  <a:srgbClr val="2259A6"/>
                </a:solidFill>
                <a:latin typeface="Calibri"/>
              </a:rPr>
              <a:t>BLENDED or HYBRID</a:t>
            </a:r>
          </a:p>
          <a:p>
            <a:pPr defTabSz="914446">
              <a:lnSpc>
                <a:spcPct val="110000"/>
              </a:lnSpc>
            </a:pPr>
            <a:r>
              <a:rPr lang="en-US" b="1">
                <a:solidFill>
                  <a:srgbClr val="2259A6"/>
                </a:solidFill>
                <a:latin typeface="Calibri"/>
              </a:rPr>
              <a:t>Possible learning and assessment activities (seminars or lectures or guided work) on:</a:t>
            </a:r>
          </a:p>
          <a:p>
            <a:pPr marL="742802" indent="-742802" defTabSz="914446">
              <a:lnSpc>
                <a:spcPct val="110000"/>
              </a:lnSpc>
              <a:buFontTx/>
              <a:buAutoNum type="arabicPeriod"/>
            </a:pPr>
            <a:r>
              <a:rPr lang="en-US" b="1">
                <a:solidFill>
                  <a:srgbClr val="2259A6"/>
                </a:solidFill>
                <a:latin typeface="Calibri"/>
              </a:rPr>
              <a:t>Environmental innovation in the agricultural sector</a:t>
            </a:r>
          </a:p>
          <a:p>
            <a:pPr marL="571386" indent="-571386" defTabSz="914446">
              <a:lnSpc>
                <a:spcPct val="110000"/>
              </a:lnSpc>
              <a:buFontTx/>
              <a:buChar char="-"/>
            </a:pPr>
            <a:r>
              <a:rPr lang="en-US">
                <a:solidFill>
                  <a:srgbClr val="2259A6"/>
                </a:solidFill>
                <a:latin typeface="Calibri"/>
              </a:rPr>
              <a:t>Conceptualization of environmental innovation</a:t>
            </a:r>
          </a:p>
          <a:p>
            <a:pPr marL="571386" indent="-571386" defTabSz="914446">
              <a:lnSpc>
                <a:spcPct val="110000"/>
              </a:lnSpc>
              <a:buFontTx/>
              <a:buChar char="-"/>
            </a:pPr>
            <a:r>
              <a:rPr lang="en-US">
                <a:solidFill>
                  <a:srgbClr val="2259A6"/>
                </a:solidFill>
                <a:latin typeface="Calibri"/>
              </a:rPr>
              <a:t>Insights for food systems</a:t>
            </a:r>
          </a:p>
          <a:p>
            <a:pPr marL="571386" indent="-571386" defTabSz="914446">
              <a:lnSpc>
                <a:spcPct val="110000"/>
              </a:lnSpc>
              <a:buFontTx/>
              <a:buChar char="-"/>
            </a:pPr>
            <a:r>
              <a:rPr lang="en-US">
                <a:solidFill>
                  <a:srgbClr val="2259A6"/>
                </a:solidFill>
                <a:latin typeface="Calibri"/>
              </a:rPr>
              <a:t>Data analysis of environmental patents</a:t>
            </a:r>
          </a:p>
          <a:p>
            <a:pPr marL="742802" indent="-742802" defTabSz="914446">
              <a:lnSpc>
                <a:spcPct val="110000"/>
              </a:lnSpc>
              <a:buFontTx/>
              <a:buAutoNum type="arabicPeriod" startAt="2"/>
            </a:pPr>
            <a:r>
              <a:rPr lang="en-US" b="1">
                <a:solidFill>
                  <a:srgbClr val="2259A6"/>
                </a:solidFill>
                <a:latin typeface="Calibri"/>
              </a:rPr>
              <a:t>Land use conflict between energy and agricultural production</a:t>
            </a:r>
          </a:p>
          <a:p>
            <a:pPr marL="571386" indent="-571386" defTabSz="914446">
              <a:lnSpc>
                <a:spcPct val="110000"/>
              </a:lnSpc>
              <a:buFontTx/>
              <a:buChar char="-"/>
            </a:pPr>
            <a:r>
              <a:rPr lang="en-US">
                <a:solidFill>
                  <a:srgbClr val="2259A6"/>
                </a:solidFill>
                <a:latin typeface="Calibri"/>
              </a:rPr>
              <a:t>Analysis of the risks of land use conflict from the production of energy biomass</a:t>
            </a:r>
          </a:p>
          <a:p>
            <a:pPr marL="571386" indent="-571386" defTabSz="914446">
              <a:lnSpc>
                <a:spcPct val="110000"/>
              </a:lnSpc>
              <a:buFontTx/>
              <a:buChar char="-"/>
            </a:pPr>
            <a:r>
              <a:rPr lang="en-US">
                <a:solidFill>
                  <a:srgbClr val="2259A6"/>
                </a:solidFill>
                <a:latin typeface="Calibri"/>
              </a:rPr>
              <a:t>Collaborative innovation and co-design of solutions talking into account the different dimensions of land use conflicts </a:t>
            </a:r>
          </a:p>
          <a:p>
            <a:pPr defTabSz="914446">
              <a:lnSpc>
                <a:spcPct val="110000"/>
              </a:lnSpc>
            </a:pPr>
            <a:r>
              <a:rPr lang="en-US" b="1">
                <a:solidFill>
                  <a:srgbClr val="2259A6"/>
                </a:solidFill>
                <a:latin typeface="Calibri"/>
              </a:rPr>
              <a:t>3. Environmental technology transfer and international negotiations</a:t>
            </a:r>
          </a:p>
          <a:p>
            <a:pPr marL="571386" indent="-571386" defTabSz="914446">
              <a:lnSpc>
                <a:spcPct val="110000"/>
              </a:lnSpc>
              <a:buFontTx/>
              <a:buChar char="-"/>
            </a:pPr>
            <a:r>
              <a:rPr lang="en-US">
                <a:solidFill>
                  <a:srgbClr val="2259A6"/>
                </a:solidFill>
                <a:latin typeface="Calibri"/>
              </a:rPr>
              <a:t>History of the co-evolution between international negotiations on technology transfer and environmental issues</a:t>
            </a:r>
          </a:p>
          <a:p>
            <a:pPr marL="571386" indent="-571386" defTabSz="914446">
              <a:lnSpc>
                <a:spcPct val="110000"/>
              </a:lnSpc>
              <a:buFontTx/>
              <a:buChar char="-"/>
            </a:pPr>
            <a:r>
              <a:rPr lang="en-US">
                <a:solidFill>
                  <a:srgbClr val="2259A6"/>
                </a:solidFill>
                <a:latin typeface="Calibri"/>
              </a:rPr>
              <a:t>Identification of the needs for international technology transfer for improving the sustainability of food systems </a:t>
            </a:r>
          </a:p>
        </p:txBody>
      </p:sp>
    </p:spTree>
    <p:extLst>
      <p:ext uri="{BB962C8B-B14F-4D97-AF65-F5344CB8AC3E}">
        <p14:creationId xmlns:p14="http://schemas.microsoft.com/office/powerpoint/2010/main" val="2590057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915175"/>
            <a:ext cx="19983094" cy="1913610"/>
          </a:xfrm>
        </p:spPr>
        <p:txBody>
          <a:bodyPr anchor="t">
            <a:normAutofit fontScale="90000"/>
          </a:bodyPr>
          <a:lstStyle/>
          <a:p>
            <a:pPr algn="l">
              <a:lnSpc>
                <a:spcPct val="90000"/>
              </a:lnSpc>
            </a:pPr>
            <a:r>
              <a:rPr lang="en-US" sz="6698" b="1">
                <a:solidFill>
                  <a:srgbClr val="FFFFFF"/>
                </a:solidFill>
              </a:rPr>
              <a:t>About </a:t>
            </a:r>
            <a:r>
              <a:rPr lang="hu-HU" sz="6698" b="1" err="1">
                <a:solidFill>
                  <a:srgbClr val="FFFFFF"/>
                </a:solidFill>
              </a:rPr>
              <a:t>us</a:t>
            </a:r>
            <a:r>
              <a:rPr lang="hu-HU" sz="6698" b="1">
                <a:solidFill>
                  <a:srgbClr val="FFFFFF"/>
                </a:solidFill>
              </a:rPr>
              <a:t>: </a:t>
            </a:r>
            <a:r>
              <a:rPr lang="hu-HU" sz="6698" b="1" err="1">
                <a:solidFill>
                  <a:srgbClr val="FFFFFF"/>
                </a:solidFill>
              </a:rPr>
              <a:t>Teaching</a:t>
            </a:r>
            <a:r>
              <a:rPr lang="hu-HU" sz="6698" b="1">
                <a:solidFill>
                  <a:srgbClr val="FFFFFF"/>
                </a:solidFill>
              </a:rPr>
              <a:t> in CHARM-EU</a:t>
            </a:r>
            <a:br>
              <a:rPr lang="es-ES" sz="7198">
                <a:solidFill>
                  <a:srgbClr val="FFFFFF"/>
                </a:solidFill>
              </a:rPr>
            </a:br>
            <a:endParaRPr lang="es-ES" sz="6698" b="1">
              <a:solidFill>
                <a:srgbClr val="FFFFFF"/>
              </a:solidFill>
            </a:endParaRPr>
          </a:p>
        </p:txBody>
      </p:sp>
      <p:pic>
        <p:nvPicPr>
          <p:cNvPr id="12" name="Kép 11">
            <a:extLst>
              <a:ext uri="{FF2B5EF4-FFF2-40B4-BE49-F238E27FC236}">
                <a16:creationId xmlns:a16="http://schemas.microsoft.com/office/drawing/2014/main" id="{9C398F77-EE8E-4B55-91F9-E66B1A3E551A}"/>
              </a:ext>
            </a:extLst>
          </p:cNvPr>
          <p:cNvPicPr>
            <a:picLocks noChangeAspect="1"/>
          </p:cNvPicPr>
          <p:nvPr/>
        </p:nvPicPr>
        <p:blipFill>
          <a:blip r:embed="rId3"/>
          <a:stretch>
            <a:fillRect/>
          </a:stretch>
        </p:blipFill>
        <p:spPr>
          <a:xfrm>
            <a:off x="1405228" y="3858611"/>
            <a:ext cx="3876126" cy="3837874"/>
          </a:xfrm>
          <a:prstGeom prst="rect">
            <a:avLst/>
          </a:prstGeom>
        </p:spPr>
      </p:pic>
      <p:sp>
        <p:nvSpPr>
          <p:cNvPr id="9" name="Szövegdoboz 8">
            <a:extLst>
              <a:ext uri="{FF2B5EF4-FFF2-40B4-BE49-F238E27FC236}">
                <a16:creationId xmlns:a16="http://schemas.microsoft.com/office/drawing/2014/main" id="{59A57A37-CC40-48A7-9B46-FACB656169F8}"/>
              </a:ext>
            </a:extLst>
          </p:cNvPr>
          <p:cNvSpPr txBox="1"/>
          <p:nvPr/>
        </p:nvSpPr>
        <p:spPr>
          <a:xfrm>
            <a:off x="230159" y="8123072"/>
            <a:ext cx="5661100" cy="799899"/>
          </a:xfrm>
          <a:prstGeom prst="rect">
            <a:avLst/>
          </a:prstGeom>
          <a:noFill/>
        </p:spPr>
        <p:txBody>
          <a:bodyPr wrap="square">
            <a:spAutoFit/>
          </a:bodyPr>
          <a:lstStyle/>
          <a:p>
            <a:pPr defTabSz="914446">
              <a:lnSpc>
                <a:spcPct val="110000"/>
              </a:lnSpc>
            </a:pPr>
            <a:r>
              <a:rPr lang="hu-HU" sz="4400">
                <a:solidFill>
                  <a:srgbClr val="2259A6"/>
                </a:solidFill>
                <a:latin typeface="Calibri"/>
              </a:rPr>
              <a:t>Viktor G. </a:t>
            </a:r>
            <a:r>
              <a:rPr lang="hu-HU" sz="4400" err="1">
                <a:solidFill>
                  <a:srgbClr val="2259A6"/>
                </a:solidFill>
                <a:latin typeface="Calibri"/>
              </a:rPr>
              <a:t>Mihucz</a:t>
            </a:r>
            <a:r>
              <a:rPr lang="hu-HU" sz="4400">
                <a:solidFill>
                  <a:srgbClr val="2259A6"/>
                </a:solidFill>
                <a:latin typeface="Calibri"/>
              </a:rPr>
              <a:t> (ELTE)</a:t>
            </a:r>
          </a:p>
        </p:txBody>
      </p:sp>
      <p:sp>
        <p:nvSpPr>
          <p:cNvPr id="11" name="Szövegdoboz 10">
            <a:extLst>
              <a:ext uri="{FF2B5EF4-FFF2-40B4-BE49-F238E27FC236}">
                <a16:creationId xmlns:a16="http://schemas.microsoft.com/office/drawing/2014/main" id="{E5294E16-9F2A-437D-A044-2A71BDD1F2E3}"/>
              </a:ext>
            </a:extLst>
          </p:cNvPr>
          <p:cNvSpPr txBox="1"/>
          <p:nvPr/>
        </p:nvSpPr>
        <p:spPr>
          <a:xfrm>
            <a:off x="6042609" y="3392270"/>
            <a:ext cx="18302968" cy="9838463"/>
          </a:xfrm>
          <a:prstGeom prst="rect">
            <a:avLst/>
          </a:prstGeom>
          <a:noFill/>
        </p:spPr>
        <p:txBody>
          <a:bodyPr wrap="square">
            <a:spAutoFit/>
          </a:bodyPr>
          <a:lstStyle/>
          <a:p>
            <a:pPr defTabSz="914446">
              <a:lnSpc>
                <a:spcPct val="110000"/>
              </a:lnSpc>
            </a:pPr>
            <a:endParaRPr lang="ca-ES" sz="1600">
              <a:solidFill>
                <a:srgbClr val="2259A6"/>
              </a:solidFill>
              <a:latin typeface="Calibri"/>
            </a:endParaRPr>
          </a:p>
          <a:p>
            <a:pPr defTabSz="914446">
              <a:lnSpc>
                <a:spcPct val="110000"/>
              </a:lnSpc>
            </a:pPr>
            <a:endParaRPr lang="ca-ES" sz="1600">
              <a:solidFill>
                <a:srgbClr val="2259A6"/>
              </a:solidFill>
              <a:latin typeface="Calibri"/>
            </a:endParaRPr>
          </a:p>
          <a:p>
            <a:pPr defTabSz="914446">
              <a:lnSpc>
                <a:spcPct val="110000"/>
              </a:lnSpc>
            </a:pPr>
            <a:r>
              <a:rPr lang="hu-HU" sz="4000">
                <a:solidFill>
                  <a:srgbClr val="2259A6"/>
                </a:solidFill>
                <a:latin typeface="Calibri"/>
              </a:rPr>
              <a:t>Teaching type: </a:t>
            </a:r>
            <a:r>
              <a:rPr lang="hu-HU" sz="4000" b="1">
                <a:solidFill>
                  <a:srgbClr val="2259A6"/>
                </a:solidFill>
                <a:latin typeface="Calibri"/>
              </a:rPr>
              <a:t>BLENDED</a:t>
            </a:r>
            <a:r>
              <a:rPr lang="ca-ES" sz="4000" b="1">
                <a:solidFill>
                  <a:srgbClr val="2259A6"/>
                </a:solidFill>
                <a:latin typeface="Calibri"/>
              </a:rPr>
              <a:t> or HYBRID</a:t>
            </a:r>
            <a:endParaRPr lang="hu-HU" sz="4000" b="1">
              <a:solidFill>
                <a:srgbClr val="2259A6"/>
              </a:solidFill>
              <a:latin typeface="Calibri"/>
            </a:endParaRPr>
          </a:p>
          <a:p>
            <a:pPr defTabSz="914446">
              <a:lnSpc>
                <a:spcPct val="110000"/>
              </a:lnSpc>
            </a:pPr>
            <a:r>
              <a:rPr lang="ca-ES" sz="4000" b="1">
                <a:solidFill>
                  <a:srgbClr val="2259A6"/>
                </a:solidFill>
                <a:latin typeface="Calibri"/>
              </a:rPr>
              <a:t>Possible l</a:t>
            </a:r>
            <a:r>
              <a:rPr lang="hu-HU" sz="4000" b="1">
                <a:solidFill>
                  <a:srgbClr val="2259A6"/>
                </a:solidFill>
                <a:latin typeface="Calibri"/>
              </a:rPr>
              <a:t>earning and assesment activities</a:t>
            </a:r>
            <a:r>
              <a:rPr lang="ca-ES" sz="4000" b="1">
                <a:solidFill>
                  <a:srgbClr val="2259A6"/>
                </a:solidFill>
                <a:latin typeface="Calibri"/>
              </a:rPr>
              <a:t> (seminars or lectures or guided work) on:</a:t>
            </a:r>
            <a:endParaRPr lang="hu-HU" sz="4000" b="1">
              <a:solidFill>
                <a:srgbClr val="2259A6"/>
              </a:solidFill>
              <a:latin typeface="Calibri"/>
            </a:endParaRPr>
          </a:p>
          <a:p>
            <a:pPr defTabSz="914446">
              <a:lnSpc>
                <a:spcPct val="110000"/>
              </a:lnSpc>
            </a:pPr>
            <a:endParaRPr lang="ca-ES" sz="4000" b="1">
              <a:solidFill>
                <a:srgbClr val="2259A6"/>
              </a:solidFill>
              <a:latin typeface="Calibri"/>
            </a:endParaRPr>
          </a:p>
          <a:p>
            <a:pPr marL="742802" indent="-742802" defTabSz="914446">
              <a:lnSpc>
                <a:spcPct val="110000"/>
              </a:lnSpc>
              <a:buFontTx/>
              <a:buAutoNum type="arabicPeriod"/>
            </a:pPr>
            <a:r>
              <a:rPr lang="hu-HU" sz="4000" b="1" err="1">
                <a:solidFill>
                  <a:srgbClr val="2259A6"/>
                </a:solidFill>
                <a:latin typeface="Calibri"/>
              </a:rPr>
              <a:t>Food</a:t>
            </a:r>
            <a:r>
              <a:rPr lang="hu-HU" sz="4000" b="1">
                <a:solidFill>
                  <a:srgbClr val="2259A6"/>
                </a:solidFill>
                <a:latin typeface="Calibri"/>
              </a:rPr>
              <a:t> </a:t>
            </a:r>
            <a:r>
              <a:rPr lang="hu-HU" sz="4000" b="1" err="1">
                <a:solidFill>
                  <a:srgbClr val="2259A6"/>
                </a:solidFill>
                <a:latin typeface="Calibri"/>
              </a:rPr>
              <a:t>safety</a:t>
            </a:r>
            <a:r>
              <a:rPr lang="hu-HU" sz="4000" b="1">
                <a:solidFill>
                  <a:srgbClr val="2259A6"/>
                </a:solidFill>
                <a:latin typeface="Calibri"/>
              </a:rPr>
              <a:t>: </a:t>
            </a:r>
            <a:r>
              <a:rPr lang="hu-HU" sz="4000" b="1" err="1">
                <a:solidFill>
                  <a:srgbClr val="2259A6"/>
                </a:solidFill>
                <a:latin typeface="Calibri"/>
              </a:rPr>
              <a:t>Foodborne</a:t>
            </a:r>
            <a:r>
              <a:rPr lang="hu-HU" sz="4000" b="1">
                <a:solidFill>
                  <a:srgbClr val="2259A6"/>
                </a:solidFill>
                <a:latin typeface="Calibri"/>
              </a:rPr>
              <a:t> </a:t>
            </a:r>
            <a:r>
              <a:rPr lang="hu-HU" sz="4000" b="1" err="1">
                <a:solidFill>
                  <a:srgbClr val="2259A6"/>
                </a:solidFill>
                <a:latin typeface="Calibri"/>
              </a:rPr>
              <a:t>illnesses</a:t>
            </a:r>
            <a:r>
              <a:rPr lang="hu-HU" sz="4000" b="1">
                <a:solidFill>
                  <a:srgbClr val="2259A6"/>
                </a:solidFill>
                <a:latin typeface="Calibri"/>
              </a:rPr>
              <a:t>, </a:t>
            </a:r>
            <a:r>
              <a:rPr lang="hu-HU" sz="4000" b="1" err="1">
                <a:solidFill>
                  <a:srgbClr val="2259A6"/>
                </a:solidFill>
                <a:latin typeface="Calibri"/>
              </a:rPr>
              <a:t>food</a:t>
            </a:r>
            <a:r>
              <a:rPr lang="hu-HU" sz="4000" b="1">
                <a:solidFill>
                  <a:srgbClr val="2259A6"/>
                </a:solidFill>
                <a:latin typeface="Calibri"/>
              </a:rPr>
              <a:t> </a:t>
            </a:r>
            <a:r>
              <a:rPr lang="hu-HU" sz="4000" b="1" err="1">
                <a:solidFill>
                  <a:srgbClr val="2259A6"/>
                </a:solidFill>
                <a:latin typeface="Calibri"/>
              </a:rPr>
              <a:t>poisoning</a:t>
            </a:r>
            <a:r>
              <a:rPr lang="hu-HU" sz="4000" b="1">
                <a:solidFill>
                  <a:srgbClr val="2259A6"/>
                </a:solidFill>
                <a:latin typeface="Calibri"/>
              </a:rPr>
              <a:t>, </a:t>
            </a:r>
            <a:r>
              <a:rPr lang="hu-HU" sz="4000" b="1" err="1">
                <a:solidFill>
                  <a:srgbClr val="2259A6"/>
                </a:solidFill>
                <a:latin typeface="Calibri"/>
              </a:rPr>
              <a:t>allergies</a:t>
            </a:r>
            <a:r>
              <a:rPr lang="hu-HU" sz="4000" b="1">
                <a:solidFill>
                  <a:srgbClr val="2259A6"/>
                </a:solidFill>
                <a:latin typeface="Calibri"/>
              </a:rPr>
              <a:t> &amp; </a:t>
            </a:r>
            <a:r>
              <a:rPr lang="hu-HU" sz="4000" b="1" err="1">
                <a:solidFill>
                  <a:srgbClr val="2259A6"/>
                </a:solidFill>
                <a:latin typeface="Calibri"/>
              </a:rPr>
              <a:t>carcinogens</a:t>
            </a:r>
            <a:endParaRPr lang="hu-HU" sz="4000" b="1">
              <a:solidFill>
                <a:srgbClr val="2259A6"/>
              </a:solidFill>
              <a:latin typeface="Calibri"/>
            </a:endParaRPr>
          </a:p>
          <a:p>
            <a:pPr marL="742802" indent="-742802" defTabSz="914446">
              <a:lnSpc>
                <a:spcPct val="110000"/>
              </a:lnSpc>
              <a:buFontTx/>
              <a:buAutoNum type="arabicPeriod"/>
            </a:pPr>
            <a:r>
              <a:rPr lang="en-US" sz="4000" b="1">
                <a:solidFill>
                  <a:srgbClr val="2259A6"/>
                </a:solidFill>
                <a:latin typeface="Calibri"/>
              </a:rPr>
              <a:t>Environmental impact of food production and dietary patterns towards ecosystem integrity under a changing climate specifically addressing</a:t>
            </a:r>
          </a:p>
          <a:p>
            <a:pPr defTabSz="914446">
              <a:lnSpc>
                <a:spcPct val="110000"/>
              </a:lnSpc>
            </a:pPr>
            <a:r>
              <a:rPr lang="en-US" sz="4000" b="1">
                <a:solidFill>
                  <a:srgbClr val="2259A6"/>
                </a:solidFill>
                <a:latin typeface="Calibri"/>
              </a:rPr>
              <a:t>•	vulnerabilities in the agriculture sector with special emphasis on its capacity changes to contribute to climate change mitigation as well as to enable food producers to adapt to new weather patterns, </a:t>
            </a:r>
          </a:p>
          <a:p>
            <a:pPr defTabSz="914446">
              <a:lnSpc>
                <a:spcPct val="110000"/>
              </a:lnSpc>
            </a:pPr>
            <a:r>
              <a:rPr lang="en-US" sz="4000" b="1">
                <a:solidFill>
                  <a:srgbClr val="2259A6"/>
                </a:solidFill>
                <a:latin typeface="Calibri"/>
              </a:rPr>
              <a:t>•	trade-off between fostering low GHG emissions (e.g. CO</a:t>
            </a:r>
            <a:r>
              <a:rPr lang="en-US" sz="4000" b="1" baseline="-25000">
                <a:solidFill>
                  <a:srgbClr val="2259A6"/>
                </a:solidFill>
                <a:latin typeface="Calibri"/>
              </a:rPr>
              <a:t>2</a:t>
            </a:r>
            <a:r>
              <a:rPr lang="en-US" sz="4000" b="1">
                <a:solidFill>
                  <a:srgbClr val="2259A6"/>
                </a:solidFill>
                <a:latin typeface="Calibri"/>
              </a:rPr>
              <a:t>, CH</a:t>
            </a:r>
            <a:r>
              <a:rPr lang="en-US" sz="4000" b="1" baseline="-25000">
                <a:solidFill>
                  <a:srgbClr val="2259A6"/>
                </a:solidFill>
                <a:latin typeface="Calibri"/>
              </a:rPr>
              <a:t>4</a:t>
            </a:r>
            <a:r>
              <a:rPr lang="en-US" sz="4000" b="1">
                <a:solidFill>
                  <a:srgbClr val="2259A6"/>
                </a:solidFill>
                <a:latin typeface="Calibri"/>
              </a:rPr>
              <a:t>) and ensuring that sufficient food is available for all people. </a:t>
            </a:r>
          </a:p>
          <a:p>
            <a:pPr defTabSz="914446">
              <a:lnSpc>
                <a:spcPct val="110000"/>
              </a:lnSpc>
            </a:pPr>
            <a:r>
              <a:rPr lang="en-US" sz="4000" b="1">
                <a:solidFill>
                  <a:srgbClr val="2259A6"/>
                </a:solidFill>
                <a:latin typeface="Calibri"/>
              </a:rPr>
              <a:t>•	food deterioration, storage &amp; transport (impact of local vs. global food transport on environmental pollution), waste minimization &amp; valorization.</a:t>
            </a:r>
            <a:endParaRPr lang="hu-HU" sz="4000" b="1">
              <a:solidFill>
                <a:srgbClr val="2259A6"/>
              </a:solidFill>
              <a:latin typeface="Calibri"/>
            </a:endParaRPr>
          </a:p>
          <a:p>
            <a:pPr marL="457108" indent="-457108" defTabSz="914446">
              <a:lnSpc>
                <a:spcPct val="110000"/>
              </a:lnSpc>
              <a:buFontTx/>
              <a:buAutoNum type="arabicPeriod"/>
            </a:pPr>
            <a:endParaRPr lang="hu-HU" sz="2500" b="1">
              <a:solidFill>
                <a:srgbClr val="2259A6"/>
              </a:solidFill>
              <a:latin typeface="Calibri"/>
            </a:endParaRPr>
          </a:p>
        </p:txBody>
      </p:sp>
    </p:spTree>
    <p:extLst>
      <p:ext uri="{BB962C8B-B14F-4D97-AF65-F5344CB8AC3E}">
        <p14:creationId xmlns:p14="http://schemas.microsoft.com/office/powerpoint/2010/main" val="2407070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Image 4">
            <a:extLst>
              <a:ext uri="{FF2B5EF4-FFF2-40B4-BE49-F238E27FC236}">
                <a16:creationId xmlns:a16="http://schemas.microsoft.com/office/drawing/2014/main" id="{2CBE3D93-590B-4C01-AE95-247D170E2F93}"/>
              </a:ext>
            </a:extLst>
          </p:cNvPr>
          <p:cNvPicPr>
            <a:picLocks noChangeAspect="1"/>
          </p:cNvPicPr>
          <p:nvPr/>
        </p:nvPicPr>
        <p:blipFill>
          <a:blip r:embed="rId4"/>
          <a:stretch>
            <a:fillRect/>
          </a:stretch>
        </p:blipFill>
        <p:spPr>
          <a:xfrm>
            <a:off x="17606917" y="8021"/>
            <a:ext cx="8947809" cy="15063536"/>
          </a:xfrm>
          <a:prstGeom prst="rect">
            <a:avLst/>
          </a:prstGeom>
        </p:spPr>
      </p:pic>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cs typeface="Calibri"/>
              </a:rPr>
              <a:t>SCHEDULE</a:t>
            </a:r>
            <a:endParaRPr lang="fr-FR" sz="6700"/>
          </a:p>
        </p:txBody>
      </p:sp>
      <p:sp>
        <p:nvSpPr>
          <p:cNvPr id="3" name="TextBox 2">
            <a:extLst>
              <a:ext uri="{FF2B5EF4-FFF2-40B4-BE49-F238E27FC236}">
                <a16:creationId xmlns:a16="http://schemas.microsoft.com/office/drawing/2014/main" id="{24A1B97C-D1C5-4B98-8365-98998C0FCF5B}"/>
              </a:ext>
            </a:extLst>
          </p:cNvPr>
          <p:cNvSpPr txBox="1"/>
          <p:nvPr/>
        </p:nvSpPr>
        <p:spPr>
          <a:xfrm>
            <a:off x="554859" y="3917137"/>
            <a:ext cx="23162422" cy="9448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indent="-914400">
              <a:buAutoNum type="arabicPeriod"/>
            </a:pPr>
            <a:r>
              <a:rPr lang="en-US" sz="4800" dirty="0">
                <a:solidFill>
                  <a:srgbClr val="000000"/>
                </a:solidFill>
                <a:cs typeface="Calibri"/>
              </a:rPr>
              <a:t>What kind of tech user are you?</a:t>
            </a:r>
            <a:br>
              <a:rPr lang="en-US" sz="4800" dirty="0">
                <a:cs typeface="Calibri"/>
              </a:rPr>
            </a:br>
            <a:r>
              <a:rPr lang="en-US" sz="3200" dirty="0" err="1">
                <a:cs typeface="Calibri"/>
              </a:rPr>
              <a:t>Wooclap</a:t>
            </a:r>
            <a:r>
              <a:rPr lang="en-US" sz="3200" dirty="0">
                <a:cs typeface="Calibri"/>
              </a:rPr>
              <a:t> voting (10 minutes)</a:t>
            </a:r>
            <a:br>
              <a:rPr lang="en-US" dirty="0"/>
            </a:br>
            <a:r>
              <a:rPr lang="en-US" sz="3200" dirty="0">
                <a:cs typeface="Calibri"/>
              </a:rPr>
              <a:t> </a:t>
            </a:r>
            <a:endParaRPr lang="en-US" dirty="0"/>
          </a:p>
          <a:p>
            <a:pPr marL="914400" indent="-914400">
              <a:buAutoNum type="arabicPeriod"/>
            </a:pPr>
            <a:r>
              <a:rPr lang="en-US" sz="4800" dirty="0"/>
              <a:t>Discovering </a:t>
            </a:r>
            <a:r>
              <a:rPr lang="en-US" sz="4800" b="1" dirty="0"/>
              <a:t>S</a:t>
            </a:r>
            <a:r>
              <a:rPr lang="en-US" sz="4800" dirty="0"/>
              <a:t>trengths, </a:t>
            </a:r>
            <a:r>
              <a:rPr lang="en-US" sz="4800" b="1" dirty="0"/>
              <a:t>W</a:t>
            </a:r>
            <a:r>
              <a:rPr lang="en-US" sz="4800" dirty="0"/>
              <a:t>eaknesses, </a:t>
            </a:r>
            <a:r>
              <a:rPr lang="en-US" sz="4800" b="1" dirty="0"/>
              <a:t>O</a:t>
            </a:r>
            <a:r>
              <a:rPr lang="en-US" sz="4800" dirty="0"/>
              <a:t>pportunities and </a:t>
            </a:r>
            <a:r>
              <a:rPr lang="en-US" sz="4800" b="1" dirty="0"/>
              <a:t>T</a:t>
            </a:r>
            <a:r>
              <a:rPr lang="en-US" sz="4800" dirty="0"/>
              <a:t>hreads </a:t>
            </a:r>
            <a:br>
              <a:rPr lang="en-US" sz="4800" dirty="0"/>
            </a:br>
            <a:r>
              <a:rPr lang="en-US" sz="3200" dirty="0"/>
              <a:t>of Technology Enhanced Learning using Miro (10 minutes)</a:t>
            </a:r>
            <a:br>
              <a:rPr lang="en-US" sz="3200" dirty="0">
                <a:cs typeface="Calibri"/>
              </a:rPr>
            </a:br>
            <a:r>
              <a:rPr lang="en-US" sz="3200" dirty="0">
                <a:cs typeface="Calibri"/>
              </a:rPr>
              <a:t> </a:t>
            </a:r>
            <a:endParaRPr lang="en-US" sz="4800" dirty="0"/>
          </a:p>
          <a:p>
            <a:pPr marL="914400" indent="-914400">
              <a:buAutoNum type="arabicPeriod"/>
            </a:pPr>
            <a:r>
              <a:rPr lang="en-US" sz="4800" dirty="0"/>
              <a:t>Recap and information on what support will be available </a:t>
            </a:r>
            <a:br>
              <a:rPr lang="en-US" sz="4800" dirty="0"/>
            </a:br>
            <a:r>
              <a:rPr lang="en-US" sz="3200" dirty="0"/>
              <a:t>to implement Technology Enhanced Learning (8 minutes)</a:t>
            </a:r>
            <a:br>
              <a:rPr lang="en-US" sz="3200" dirty="0">
                <a:cs typeface="Calibri"/>
              </a:rPr>
            </a:br>
            <a:r>
              <a:rPr lang="en-US" sz="3200" dirty="0">
                <a:cs typeface="Calibri"/>
              </a:rPr>
              <a:t> </a:t>
            </a:r>
            <a:endParaRPr lang="en-US" sz="4800" dirty="0"/>
          </a:p>
          <a:p>
            <a:pPr marL="914400" indent="-914400">
              <a:buAutoNum type="arabicPeriod"/>
            </a:pPr>
            <a:r>
              <a:rPr lang="en-US" sz="4800" dirty="0"/>
              <a:t>KCT pitches </a:t>
            </a:r>
            <a:br>
              <a:rPr lang="en-US" sz="4800" dirty="0"/>
            </a:br>
            <a:r>
              <a:rPr lang="en-US" sz="3200" dirty="0"/>
              <a:t>on technology enhanced learning plans (35 minutes)</a:t>
            </a:r>
            <a:br>
              <a:rPr lang="en-US" sz="3200" dirty="0">
                <a:cs typeface="Calibri"/>
              </a:rPr>
            </a:br>
            <a:r>
              <a:rPr lang="en-US" sz="3200" dirty="0">
                <a:cs typeface="Calibri"/>
              </a:rPr>
              <a:t> </a:t>
            </a:r>
            <a:endParaRPr lang="en-US" sz="4800" dirty="0"/>
          </a:p>
          <a:p>
            <a:pPr marL="914400" indent="-914400">
              <a:buAutoNum type="arabicPeriod"/>
            </a:pPr>
            <a:r>
              <a:rPr lang="en-US" sz="4800" dirty="0"/>
              <a:t>Recap and information on requesting new technology and digital accessibility</a:t>
            </a:r>
            <a:r>
              <a:rPr lang="en-GB" sz="4800" dirty="0"/>
              <a:t>  </a:t>
            </a:r>
            <a:br>
              <a:rPr lang="en-GB" sz="4800" dirty="0"/>
            </a:br>
            <a:r>
              <a:rPr lang="en-GB" sz="3200" dirty="0"/>
              <a:t>(20 minutes)</a:t>
            </a:r>
            <a:br>
              <a:rPr lang="en-GB" sz="3200" dirty="0">
                <a:cs typeface="Calibri"/>
              </a:rPr>
            </a:br>
            <a:r>
              <a:rPr lang="en-GB" sz="3200" dirty="0">
                <a:cs typeface="Calibri"/>
              </a:rPr>
              <a:t> </a:t>
            </a:r>
            <a:endParaRPr lang="en-GB" sz="4800" dirty="0"/>
          </a:p>
          <a:p>
            <a:pPr marL="914400" indent="-914400">
              <a:buAutoNum type="arabicPeriod"/>
            </a:pPr>
            <a:r>
              <a:rPr lang="en-GB" sz="4800" dirty="0">
                <a:cs typeface="Calibri"/>
              </a:rPr>
              <a:t>Closing</a:t>
            </a:r>
            <a:endParaRPr lang="nl-NL" sz="4800" dirty="0">
              <a:cs typeface="Calibri"/>
            </a:endParaRPr>
          </a:p>
        </p:txBody>
      </p:sp>
    </p:spTree>
    <p:extLst>
      <p:ext uri="{BB962C8B-B14F-4D97-AF65-F5344CB8AC3E}">
        <p14:creationId xmlns:p14="http://schemas.microsoft.com/office/powerpoint/2010/main" val="1741466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618C2F6-E743-405F-B9FB-7B22991B096D}"/>
              </a:ext>
            </a:extLst>
          </p:cNvPr>
          <p:cNvPicPr>
            <a:picLocks noChangeAspect="1"/>
          </p:cNvPicPr>
          <p:nvPr/>
        </p:nvPicPr>
        <p:blipFill>
          <a:blip r:embed="rId4"/>
          <a:stretch>
            <a:fillRect/>
          </a:stretch>
        </p:blipFill>
        <p:spPr>
          <a:xfrm>
            <a:off x="1588" y="3691552"/>
            <a:ext cx="5953458" cy="9989440"/>
          </a:xfrm>
          <a:prstGeom prst="rect">
            <a:avLst/>
          </a:prstGeom>
        </p:spPr>
      </p:pic>
      <p:pic>
        <p:nvPicPr>
          <p:cNvPr id="11" name="Kép 10">
            <a:extLst>
              <a:ext uri="{FF2B5EF4-FFF2-40B4-BE49-F238E27FC236}">
                <a16:creationId xmlns:a16="http://schemas.microsoft.com/office/drawing/2014/main" id="{38FAA0A9-B298-4A03-B46C-5449DDA5D834}"/>
              </a:ext>
            </a:extLst>
          </p:cNvPr>
          <p:cNvPicPr>
            <a:picLocks noChangeAspect="1"/>
          </p:cNvPicPr>
          <p:nvPr/>
        </p:nvPicPr>
        <p:blipFill>
          <a:blip r:embed="rId5"/>
          <a:stretch>
            <a:fillRect/>
          </a:stretch>
        </p:blipFill>
        <p:spPr>
          <a:xfrm>
            <a:off x="15829423" y="6091381"/>
            <a:ext cx="8556164" cy="7610050"/>
          </a:xfrm>
          <a:prstGeom prst="rect">
            <a:avLst/>
          </a:prstGeom>
        </p:spPr>
      </p:pic>
      <p:pic>
        <p:nvPicPr>
          <p:cNvPr id="13" name="Kép 12">
            <a:extLst>
              <a:ext uri="{FF2B5EF4-FFF2-40B4-BE49-F238E27FC236}">
                <a16:creationId xmlns:a16="http://schemas.microsoft.com/office/drawing/2014/main" id="{15289213-BE71-4EFF-8CDF-6D0792B2BB62}"/>
              </a:ext>
            </a:extLst>
          </p:cNvPr>
          <p:cNvPicPr>
            <a:picLocks noChangeAspect="1"/>
          </p:cNvPicPr>
          <p:nvPr/>
        </p:nvPicPr>
        <p:blipFill>
          <a:blip r:embed="rId6"/>
          <a:stretch>
            <a:fillRect/>
          </a:stretch>
        </p:blipFill>
        <p:spPr>
          <a:xfrm>
            <a:off x="5438681" y="6467850"/>
            <a:ext cx="11190284" cy="7203652"/>
          </a:xfrm>
          <a:prstGeom prst="rect">
            <a:avLst/>
          </a:prstGeom>
        </p:spPr>
      </p:pic>
      <p:sp>
        <p:nvSpPr>
          <p:cNvPr id="2" name="Título 1"/>
          <p:cNvSpPr>
            <a:spLocks noGrp="1"/>
          </p:cNvSpPr>
          <p:nvPr>
            <p:ph type="title"/>
          </p:nvPr>
        </p:nvSpPr>
        <p:spPr>
          <a:xfrm>
            <a:off x="3343290" y="342270"/>
            <a:ext cx="20706014" cy="2699860"/>
          </a:xfrm>
        </p:spPr>
        <p:txBody>
          <a:bodyPr anchor="t">
            <a:normAutofit fontScale="90000"/>
          </a:bodyPr>
          <a:lstStyle/>
          <a:p>
            <a:pPr algn="l">
              <a:lnSpc>
                <a:spcPct val="90000"/>
              </a:lnSpc>
            </a:pPr>
            <a:r>
              <a:rPr lang="en-US" sz="6698" b="1">
                <a:solidFill>
                  <a:srgbClr val="FFFFFF"/>
                </a:solidFill>
              </a:rPr>
              <a:t>About the</a:t>
            </a:r>
            <a:r>
              <a:rPr lang="en-US" sz="7198">
                <a:solidFill>
                  <a:srgbClr val="FFFFFF"/>
                </a:solidFill>
              </a:rPr>
              <a:t> Food Modules</a:t>
            </a:r>
            <a:r>
              <a:rPr lang="hu-HU" sz="6698">
                <a:solidFill>
                  <a:srgbClr val="FFFFFF"/>
                </a:solidFill>
              </a:rPr>
              <a:t>: </a:t>
            </a:r>
            <a:r>
              <a:rPr lang="en-US" sz="6698" b="1" i="1">
                <a:cs typeface="Arial" panose="020B0604020202020204" pitchFamily="34" charset="0"/>
              </a:rPr>
              <a:t>How can nutritionally and healthy food be available to everybody on the planet in a sustainable manner?</a:t>
            </a:r>
            <a:r>
              <a:rPr lang="hu-HU" sz="6698" i="1">
                <a:cs typeface="Arial" panose="020B0604020202020204" pitchFamily="34" charset="0"/>
              </a:rPr>
              <a:t> </a:t>
            </a:r>
            <a:br>
              <a:rPr lang="ca-ES" sz="6698" i="1">
                <a:cs typeface="Arial" panose="020B0604020202020204" pitchFamily="34" charset="0"/>
              </a:rPr>
            </a:br>
            <a:br>
              <a:rPr lang="es-ES" sz="7198">
                <a:solidFill>
                  <a:srgbClr val="FFFFFF"/>
                </a:solidFill>
              </a:rPr>
            </a:br>
            <a:endParaRPr lang="es-ES" sz="6698" b="1">
              <a:solidFill>
                <a:srgbClr val="FFFFFF"/>
              </a:solidFill>
            </a:endParaRPr>
          </a:p>
        </p:txBody>
      </p:sp>
      <p:sp>
        <p:nvSpPr>
          <p:cNvPr id="6" name="Szövegdoboz 5">
            <a:extLst>
              <a:ext uri="{FF2B5EF4-FFF2-40B4-BE49-F238E27FC236}">
                <a16:creationId xmlns:a16="http://schemas.microsoft.com/office/drawing/2014/main" id="{BB902CFE-05B8-4B92-8C3E-0EA2C5070374}"/>
              </a:ext>
            </a:extLst>
          </p:cNvPr>
          <p:cNvSpPr txBox="1"/>
          <p:nvPr/>
        </p:nvSpPr>
        <p:spPr>
          <a:xfrm>
            <a:off x="5785463" y="3309357"/>
            <a:ext cx="18542128" cy="3416320"/>
          </a:xfrm>
          <a:prstGeom prst="rect">
            <a:avLst/>
          </a:prstGeom>
          <a:noFill/>
        </p:spPr>
        <p:txBody>
          <a:bodyPr wrap="square">
            <a:spAutoFit/>
          </a:bodyPr>
          <a:lstStyle/>
          <a:p>
            <a:pPr algn="ctr" defTabSz="914446"/>
            <a:r>
              <a:rPr lang="en-US" altLang="hu-HU" b="1">
                <a:solidFill>
                  <a:prstClr val="black"/>
                </a:solidFill>
                <a:latin typeface="Arial" panose="020B0604020202020204" pitchFamily="34" charset="0"/>
                <a:cs typeface="Arial" panose="020B0604020202020204" pitchFamily="34" charset="0"/>
              </a:rPr>
              <a:t>Content</a:t>
            </a:r>
            <a:r>
              <a:rPr lang="hu-HU" altLang="hu-HU" b="1">
                <a:solidFill>
                  <a:prstClr val="black"/>
                </a:solidFill>
                <a:latin typeface="Arial" panose="020B0604020202020204" pitchFamily="34" charset="0"/>
                <a:cs typeface="Arial" panose="020B0604020202020204" pitchFamily="34" charset="0"/>
              </a:rPr>
              <a:t>s</a:t>
            </a:r>
            <a:endParaRPr lang="ca-ES" altLang="hu-HU" b="1">
              <a:solidFill>
                <a:prstClr val="black"/>
              </a:solidFill>
              <a:latin typeface="Arial" panose="020B0604020202020204" pitchFamily="34" charset="0"/>
              <a:cs typeface="Arial" panose="020B0604020202020204" pitchFamily="34" charset="0"/>
            </a:endParaRPr>
          </a:p>
          <a:p>
            <a:pPr marL="514248" indent="-514248" defTabSz="914446">
              <a:buFontTx/>
              <a:buAutoNum type="arabicParenR"/>
            </a:pPr>
            <a:r>
              <a:rPr lang="hu-HU" b="1">
                <a:solidFill>
                  <a:srgbClr val="4F81BD"/>
                </a:solidFill>
                <a:latin typeface="Arial" panose="020B0604020202020204" pitchFamily="34" charset="0"/>
                <a:cs typeface="Arial" panose="020B0604020202020204" pitchFamily="34" charset="0"/>
              </a:rPr>
              <a:t> </a:t>
            </a:r>
            <a:r>
              <a:rPr lang="en-US" b="1" err="1">
                <a:solidFill>
                  <a:srgbClr val="4F81BD"/>
                </a:solidFill>
                <a:latin typeface="Arial" panose="020B0604020202020204" pitchFamily="34" charset="0"/>
                <a:cs typeface="Arial" panose="020B0604020202020204" pitchFamily="34" charset="0"/>
              </a:rPr>
              <a:t>Analy</a:t>
            </a:r>
            <a:r>
              <a:rPr lang="hu-HU" b="1" err="1">
                <a:solidFill>
                  <a:srgbClr val="4F81BD"/>
                </a:solidFill>
                <a:latin typeface="Arial" panose="020B0604020202020204" pitchFamily="34" charset="0"/>
                <a:cs typeface="Arial" panose="020B0604020202020204" pitchFamily="34" charset="0"/>
              </a:rPr>
              <a:t>sis</a:t>
            </a:r>
            <a:r>
              <a:rPr lang="hu-HU" b="1">
                <a:solidFill>
                  <a:srgbClr val="4F81BD"/>
                </a:solidFill>
                <a:latin typeface="Arial" panose="020B0604020202020204" pitchFamily="34" charset="0"/>
                <a:cs typeface="Arial" panose="020B0604020202020204" pitchFamily="34" charset="0"/>
              </a:rPr>
              <a:t> </a:t>
            </a:r>
            <a:r>
              <a:rPr lang="en-US" b="1">
                <a:solidFill>
                  <a:srgbClr val="4F81BD"/>
                </a:solidFill>
                <a:latin typeface="Arial" panose="020B0604020202020204" pitchFamily="34" charset="0"/>
                <a:cs typeface="Arial" panose="020B0604020202020204" pitchFamily="34" charset="0"/>
              </a:rPr>
              <a:t>of food</a:t>
            </a:r>
            <a:r>
              <a:rPr lang="hu-HU" b="1">
                <a:solidFill>
                  <a:srgbClr val="4F81BD"/>
                </a:solidFill>
                <a:latin typeface="Arial" panose="020B0604020202020204" pitchFamily="34" charset="0"/>
                <a:cs typeface="Arial" panose="020B0604020202020204" pitchFamily="34" charset="0"/>
              </a:rPr>
              <a:t> </a:t>
            </a:r>
            <a:r>
              <a:rPr lang="en-US" b="1">
                <a:solidFill>
                  <a:srgbClr val="4F81BD"/>
                </a:solidFill>
                <a:latin typeface="Arial" panose="020B0604020202020204" pitchFamily="34" charset="0"/>
                <a:cs typeface="Arial" panose="020B0604020202020204" pitchFamily="34" charset="0"/>
              </a:rPr>
              <a:t>and </a:t>
            </a:r>
            <a:r>
              <a:rPr lang="hu-HU" b="1" err="1">
                <a:solidFill>
                  <a:srgbClr val="4F81BD"/>
                </a:solidFill>
                <a:latin typeface="Arial" panose="020B0604020202020204" pitchFamily="34" charset="0"/>
                <a:cs typeface="Arial" panose="020B0604020202020204" pitchFamily="34" charset="0"/>
              </a:rPr>
              <a:t>its</a:t>
            </a:r>
            <a:r>
              <a:rPr lang="hu-HU" b="1">
                <a:solidFill>
                  <a:srgbClr val="4F81BD"/>
                </a:solidFill>
                <a:latin typeface="Arial" panose="020B0604020202020204" pitchFamily="34" charset="0"/>
                <a:cs typeface="Arial" panose="020B0604020202020204" pitchFamily="34" charset="0"/>
              </a:rPr>
              <a:t> </a:t>
            </a:r>
            <a:r>
              <a:rPr lang="hu-HU" b="1" err="1">
                <a:solidFill>
                  <a:srgbClr val="4F81BD"/>
                </a:solidFill>
                <a:latin typeface="Arial" panose="020B0604020202020204" pitchFamily="34" charset="0"/>
                <a:cs typeface="Arial" panose="020B0604020202020204" pitchFamily="34" charset="0"/>
              </a:rPr>
              <a:t>impact</a:t>
            </a:r>
            <a:r>
              <a:rPr lang="hu-HU" b="1">
                <a:solidFill>
                  <a:srgbClr val="4F81BD"/>
                </a:solidFill>
                <a:latin typeface="Arial" panose="020B0604020202020204" pitchFamily="34" charset="0"/>
                <a:cs typeface="Arial" panose="020B0604020202020204" pitchFamily="34" charset="0"/>
              </a:rPr>
              <a:t> </a:t>
            </a:r>
            <a:r>
              <a:rPr lang="hu-HU" b="1" err="1">
                <a:solidFill>
                  <a:srgbClr val="4F81BD"/>
                </a:solidFill>
                <a:latin typeface="Arial" panose="020B0604020202020204" pitchFamily="34" charset="0"/>
                <a:cs typeface="Arial" panose="020B0604020202020204" pitchFamily="34" charset="0"/>
              </a:rPr>
              <a:t>on</a:t>
            </a:r>
            <a:r>
              <a:rPr lang="hu-HU" b="1">
                <a:solidFill>
                  <a:srgbClr val="4F81BD"/>
                </a:solidFill>
                <a:latin typeface="Arial" panose="020B0604020202020204" pitchFamily="34" charset="0"/>
                <a:cs typeface="Arial" panose="020B0604020202020204" pitchFamily="34" charset="0"/>
              </a:rPr>
              <a:t> human </a:t>
            </a:r>
            <a:r>
              <a:rPr lang="en-US" b="1">
                <a:solidFill>
                  <a:srgbClr val="4F81BD"/>
                </a:solidFill>
                <a:latin typeface="Arial" panose="020B0604020202020204" pitchFamily="34" charset="0"/>
                <a:cs typeface="Arial" panose="020B0604020202020204" pitchFamily="34" charset="0"/>
              </a:rPr>
              <a:t>health and environment </a:t>
            </a:r>
          </a:p>
          <a:p>
            <a:pPr marL="514248" indent="-514248" defTabSz="914446">
              <a:buFontTx/>
              <a:buAutoNum type="arabicParenR"/>
            </a:pPr>
            <a:r>
              <a:rPr lang="hu-HU" b="1">
                <a:solidFill>
                  <a:srgbClr val="4F81BD"/>
                </a:solidFill>
                <a:latin typeface="Arial" panose="020B0604020202020204" pitchFamily="34" charset="0"/>
                <a:cs typeface="Arial" panose="020B0604020202020204" pitchFamily="34" charset="0"/>
              </a:rPr>
              <a:t> </a:t>
            </a:r>
            <a:r>
              <a:rPr lang="en-US" b="1">
                <a:solidFill>
                  <a:srgbClr val="4F81BD"/>
                </a:solidFill>
                <a:latin typeface="Arial" panose="020B0604020202020204" pitchFamily="34" charset="0"/>
                <a:cs typeface="Arial" panose="020B0604020202020204" pitchFamily="34" charset="0"/>
              </a:rPr>
              <a:t>Sustainability in food systems: position of actors &amp; paradigms</a:t>
            </a:r>
            <a:endParaRPr lang="en-US">
              <a:solidFill>
                <a:srgbClr val="4F81BD"/>
              </a:solidFill>
              <a:latin typeface="Arial" panose="020B0604020202020204" pitchFamily="34" charset="0"/>
              <a:cs typeface="Arial" panose="020B0604020202020204" pitchFamily="34" charset="0"/>
            </a:endParaRPr>
          </a:p>
          <a:p>
            <a:pPr marL="514248" indent="-514248" defTabSz="914446">
              <a:buFontTx/>
              <a:buAutoNum type="arabicParenR"/>
            </a:pPr>
            <a:r>
              <a:rPr lang="hu-HU" b="1">
                <a:solidFill>
                  <a:srgbClr val="4F81BD"/>
                </a:solidFill>
                <a:latin typeface="Arial" panose="020B0604020202020204" pitchFamily="34" charset="0"/>
                <a:cs typeface="Arial" panose="020B0604020202020204" pitchFamily="34" charset="0"/>
              </a:rPr>
              <a:t> P</a:t>
            </a:r>
            <a:r>
              <a:rPr lang="en-US" b="1" err="1">
                <a:solidFill>
                  <a:srgbClr val="4F81BD"/>
                </a:solidFill>
                <a:latin typeface="Arial" panose="020B0604020202020204" pitchFamily="34" charset="0"/>
                <a:cs typeface="Arial" panose="020B0604020202020204" pitchFamily="34" charset="0"/>
              </a:rPr>
              <a:t>roposing</a:t>
            </a:r>
            <a:r>
              <a:rPr lang="hu-HU" b="1">
                <a:solidFill>
                  <a:srgbClr val="4F81BD"/>
                </a:solidFill>
                <a:latin typeface="Arial" panose="020B0604020202020204" pitchFamily="34" charset="0"/>
                <a:cs typeface="Arial" panose="020B0604020202020204" pitchFamily="34" charset="0"/>
              </a:rPr>
              <a:t> </a:t>
            </a:r>
            <a:r>
              <a:rPr lang="en-US" b="1">
                <a:solidFill>
                  <a:srgbClr val="4F81BD"/>
                </a:solidFill>
                <a:latin typeface="Arial" panose="020B0604020202020204" pitchFamily="34" charset="0"/>
                <a:cs typeface="Arial" panose="020B0604020202020204" pitchFamily="34" charset="0"/>
              </a:rPr>
              <a:t>solutions through transformations, multi</a:t>
            </a:r>
            <a:r>
              <a:rPr lang="hu-HU" b="1">
                <a:solidFill>
                  <a:srgbClr val="4F81BD"/>
                </a:solidFill>
                <a:latin typeface="Arial" panose="020B0604020202020204" pitchFamily="34" charset="0"/>
                <a:cs typeface="Arial" panose="020B0604020202020204" pitchFamily="34" charset="0"/>
              </a:rPr>
              <a:t>-</a:t>
            </a:r>
            <a:r>
              <a:rPr lang="en-US" b="1">
                <a:solidFill>
                  <a:srgbClr val="4F81BD"/>
                </a:solidFill>
                <a:latin typeface="Arial" panose="020B0604020202020204" pitchFamily="34" charset="0"/>
                <a:cs typeface="Arial" panose="020B0604020202020204" pitchFamily="34" charset="0"/>
              </a:rPr>
              <a:t>stakeholder policies, future scenarios</a:t>
            </a:r>
            <a:r>
              <a:rPr lang="hu-HU" b="1">
                <a:solidFill>
                  <a:srgbClr val="4F81BD"/>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from a transdisciplinary perspective taking into account particularities of the so-called </a:t>
            </a:r>
            <a:r>
              <a:rPr lang="en-US" b="1">
                <a:solidFill>
                  <a:prstClr val="black"/>
                </a:solidFill>
                <a:latin typeface="Arial" panose="020B0604020202020204" pitchFamily="34" charset="0"/>
                <a:cs typeface="Arial" panose="020B0604020202020204" pitchFamily="34" charset="0"/>
              </a:rPr>
              <a:t>Western and industrially developing countries</a:t>
            </a:r>
            <a:r>
              <a:rPr lang="hu-HU">
                <a:solidFill>
                  <a:prstClr val="black"/>
                </a:solidFill>
                <a:latin typeface="Arial" panose="020B0604020202020204" pitchFamily="34" charset="0"/>
                <a:cs typeface="Arial" panose="020B0604020202020204" pitchFamily="34" charset="0"/>
              </a:rPr>
              <a:t>. </a:t>
            </a:r>
            <a:endParaRPr lang="fr-FR">
              <a:solidFill>
                <a:srgbClr val="2259A6"/>
              </a:solidFill>
              <a:latin typeface="Calibri"/>
            </a:endParaRPr>
          </a:p>
        </p:txBody>
      </p:sp>
      <p:sp>
        <p:nvSpPr>
          <p:cNvPr id="10" name="Rectangle 2">
            <a:extLst>
              <a:ext uri="{FF2B5EF4-FFF2-40B4-BE49-F238E27FC236}">
                <a16:creationId xmlns:a16="http://schemas.microsoft.com/office/drawing/2014/main" id="{235F61C8-22F2-49D3-8A9D-8F9A2C6CDD7B}"/>
              </a:ext>
            </a:extLst>
          </p:cNvPr>
          <p:cNvSpPr txBox="1">
            <a:spLocks noChangeArrowheads="1"/>
          </p:cNvSpPr>
          <p:nvPr/>
        </p:nvSpPr>
        <p:spPr>
          <a:xfrm>
            <a:off x="80847" y="3691554"/>
            <a:ext cx="4768556" cy="8991740"/>
          </a:xfrm>
          <a:prstGeom prst="rect">
            <a:avLst/>
          </a:prstGeom>
        </p:spPr>
        <p:txBody>
          <a:bodyPr vert="horz" lIns="182902" tIns="91452" rIns="182902" bIns="91452" rtlCol="0" anchor="ctr">
            <a:norm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defTabSz="914446">
              <a:lnSpc>
                <a:spcPct val="90000"/>
              </a:lnSpc>
            </a:pPr>
            <a:br>
              <a:rPr lang="ca-ES" altLang="hu-HU" sz="3400" b="1">
                <a:solidFill>
                  <a:prstClr val="black"/>
                </a:solidFill>
                <a:latin typeface="Arial" panose="020B0604020202020204" pitchFamily="34" charset="0"/>
                <a:cs typeface="Arial" panose="020B0604020202020204" pitchFamily="34" charset="0"/>
              </a:rPr>
            </a:br>
            <a:endParaRPr lang="hu-HU" altLang="hu-HU" sz="9598"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64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343290" y="731487"/>
            <a:ext cx="20706014" cy="2285702"/>
          </a:xfrm>
        </p:spPr>
        <p:txBody>
          <a:bodyPr anchor="t">
            <a:normAutofit/>
          </a:bodyPr>
          <a:lstStyle/>
          <a:p>
            <a:pPr algn="l">
              <a:lnSpc>
                <a:spcPct val="90000"/>
              </a:lnSpc>
            </a:pPr>
            <a:r>
              <a:rPr lang="en-US" sz="6698" b="1">
                <a:solidFill>
                  <a:srgbClr val="FFFFFF"/>
                </a:solidFill>
              </a:rPr>
              <a:t>About the</a:t>
            </a:r>
            <a:r>
              <a:rPr lang="en-US" sz="7198">
                <a:solidFill>
                  <a:srgbClr val="FFFFFF"/>
                </a:solidFill>
              </a:rPr>
              <a:t> planned teaching and assessment activities</a:t>
            </a:r>
            <a:br>
              <a:rPr lang="es-ES" sz="7198">
                <a:solidFill>
                  <a:srgbClr val="FFFFFF"/>
                </a:solidFill>
              </a:rPr>
            </a:br>
            <a:endParaRPr lang="es-ES" sz="6698" b="1">
              <a:solidFill>
                <a:srgbClr val="FFFFFF"/>
              </a:solidFill>
            </a:endParaRPr>
          </a:p>
        </p:txBody>
      </p:sp>
      <p:sp>
        <p:nvSpPr>
          <p:cNvPr id="6" name="Szövegdoboz 5">
            <a:extLst>
              <a:ext uri="{FF2B5EF4-FFF2-40B4-BE49-F238E27FC236}">
                <a16:creationId xmlns:a16="http://schemas.microsoft.com/office/drawing/2014/main" id="{BB902CFE-05B8-4B92-8C3E-0EA2C5070374}"/>
              </a:ext>
            </a:extLst>
          </p:cNvPr>
          <p:cNvSpPr txBox="1"/>
          <p:nvPr/>
        </p:nvSpPr>
        <p:spPr>
          <a:xfrm>
            <a:off x="11583610" y="3931042"/>
            <a:ext cx="12465694" cy="8513869"/>
          </a:xfrm>
          <a:prstGeom prst="rect">
            <a:avLst/>
          </a:prstGeom>
          <a:noFill/>
        </p:spPr>
        <p:txBody>
          <a:bodyPr wrap="square">
            <a:spAutoFit/>
          </a:bodyPr>
          <a:lstStyle/>
          <a:p>
            <a:pPr defTabSz="914446">
              <a:lnSpc>
                <a:spcPct val="110000"/>
              </a:lnSpc>
            </a:pPr>
            <a:r>
              <a:rPr lang="en-US" sz="5000">
                <a:solidFill>
                  <a:srgbClr val="2259A6"/>
                </a:solidFill>
                <a:latin typeface="Calibri"/>
              </a:rPr>
              <a:t>Module Teaching type</a:t>
            </a:r>
            <a:r>
              <a:rPr lang="hu-HU" sz="5000">
                <a:solidFill>
                  <a:srgbClr val="2259A6"/>
                </a:solidFill>
                <a:latin typeface="Calibri"/>
              </a:rPr>
              <a:t>: </a:t>
            </a:r>
            <a:r>
              <a:rPr lang="hu-HU" sz="5000" b="1">
                <a:solidFill>
                  <a:srgbClr val="2259A6"/>
                </a:solidFill>
                <a:latin typeface="Calibri"/>
              </a:rPr>
              <a:t>BLENDED</a:t>
            </a:r>
          </a:p>
          <a:p>
            <a:pPr defTabSz="914446">
              <a:lnSpc>
                <a:spcPct val="110000"/>
              </a:lnSpc>
            </a:pPr>
            <a:r>
              <a:rPr lang="en-US" sz="5000" b="1">
                <a:solidFill>
                  <a:srgbClr val="2259A6"/>
                </a:solidFill>
                <a:latin typeface="Calibri"/>
              </a:rPr>
              <a:t>Learning and assessment activities</a:t>
            </a:r>
            <a:r>
              <a:rPr lang="hu-HU" sz="5000" b="1">
                <a:solidFill>
                  <a:srgbClr val="2259A6"/>
                </a:solidFill>
                <a:latin typeface="Calibri"/>
              </a:rPr>
              <a:t>: </a:t>
            </a:r>
          </a:p>
          <a:p>
            <a:pPr marL="571386" indent="-571386" defTabSz="914446">
              <a:lnSpc>
                <a:spcPct val="110000"/>
              </a:lnSpc>
              <a:buFont typeface="Arial" panose="020B0604020202020204" pitchFamily="34" charset="0"/>
              <a:buChar char="•"/>
            </a:pPr>
            <a:r>
              <a:rPr lang="en-US" sz="5000" b="1">
                <a:solidFill>
                  <a:srgbClr val="FF0000"/>
                </a:solidFill>
                <a:latin typeface="Calibri"/>
              </a:rPr>
              <a:t>Simultaneous</a:t>
            </a:r>
            <a:r>
              <a:rPr lang="hu-HU" sz="5000" b="1">
                <a:solidFill>
                  <a:srgbClr val="FF0000"/>
                </a:solidFill>
                <a:latin typeface="Calibri"/>
              </a:rPr>
              <a:t>, o</a:t>
            </a:r>
            <a:r>
              <a:rPr lang="en-US" sz="5000" b="1">
                <a:solidFill>
                  <a:srgbClr val="FF0000"/>
                </a:solidFill>
                <a:latin typeface="Calibri"/>
              </a:rPr>
              <a:t>n</a:t>
            </a:r>
            <a:r>
              <a:rPr lang="hu-HU" sz="5000" b="1">
                <a:solidFill>
                  <a:srgbClr val="FF0000"/>
                </a:solidFill>
                <a:latin typeface="Calibri"/>
              </a:rPr>
              <a:t>-</a:t>
            </a:r>
            <a:r>
              <a:rPr lang="en-US" sz="5000" b="1">
                <a:solidFill>
                  <a:srgbClr val="FF0000"/>
                </a:solidFill>
                <a:latin typeface="Calibri"/>
              </a:rPr>
              <a:t>line panel discussion</a:t>
            </a:r>
            <a:r>
              <a:rPr lang="hu-HU" sz="5000" b="1">
                <a:solidFill>
                  <a:srgbClr val="FF0000"/>
                </a:solidFill>
                <a:latin typeface="Calibri"/>
              </a:rPr>
              <a:t>s</a:t>
            </a:r>
            <a:r>
              <a:rPr lang="en-US" sz="5000">
                <a:solidFill>
                  <a:srgbClr val="2259A6"/>
                </a:solidFill>
                <a:latin typeface="Calibri"/>
              </a:rPr>
              <a:t> by experts specialized in different disciplines involving extra-academic actors and students themselves</a:t>
            </a:r>
            <a:endParaRPr lang="hu-HU" sz="5000">
              <a:solidFill>
                <a:srgbClr val="2259A6"/>
              </a:solidFill>
              <a:latin typeface="Calibri"/>
            </a:endParaRPr>
          </a:p>
          <a:p>
            <a:pPr marL="571386" indent="-571386" defTabSz="914446">
              <a:lnSpc>
                <a:spcPct val="110000"/>
              </a:lnSpc>
              <a:buFont typeface="Arial" panose="020B0604020202020204" pitchFamily="34" charset="0"/>
              <a:buChar char="•"/>
            </a:pPr>
            <a:r>
              <a:rPr lang="en-US" sz="5000" b="1">
                <a:solidFill>
                  <a:srgbClr val="FF0000"/>
                </a:solidFill>
                <a:latin typeface="Calibri"/>
              </a:rPr>
              <a:t>Seminars</a:t>
            </a:r>
            <a:r>
              <a:rPr lang="hu-HU" sz="5000" b="1">
                <a:solidFill>
                  <a:srgbClr val="FF0000"/>
                </a:solidFill>
                <a:latin typeface="Calibri"/>
              </a:rPr>
              <a:t> &amp;</a:t>
            </a:r>
            <a:r>
              <a:rPr lang="en-US" sz="5000" b="1">
                <a:solidFill>
                  <a:srgbClr val="FF0000"/>
                </a:solidFill>
                <a:latin typeface="Calibri"/>
              </a:rPr>
              <a:t> tutorials</a:t>
            </a:r>
            <a:endParaRPr lang="hu-HU" sz="5000" b="1">
              <a:solidFill>
                <a:srgbClr val="FF0000"/>
              </a:solidFill>
              <a:latin typeface="Calibri"/>
            </a:endParaRPr>
          </a:p>
          <a:p>
            <a:pPr marL="571386" indent="-571386" defTabSz="914446">
              <a:lnSpc>
                <a:spcPct val="110000"/>
              </a:lnSpc>
              <a:buFont typeface="Arial" panose="020B0604020202020204" pitchFamily="34" charset="0"/>
              <a:buChar char="•"/>
            </a:pPr>
            <a:r>
              <a:rPr lang="en-US" sz="5000" b="1">
                <a:solidFill>
                  <a:srgbClr val="FF0000"/>
                </a:solidFill>
                <a:latin typeface="Calibri"/>
              </a:rPr>
              <a:t>Quiz</a:t>
            </a:r>
            <a:r>
              <a:rPr lang="hu-HU" sz="5000">
                <a:solidFill>
                  <a:srgbClr val="2259A6"/>
                </a:solidFill>
                <a:latin typeface="Calibri"/>
              </a:rPr>
              <a:t> (</a:t>
            </a:r>
            <a:r>
              <a:rPr lang="en-US" sz="5000">
                <a:solidFill>
                  <a:srgbClr val="2259A6"/>
                </a:solidFill>
                <a:latin typeface="Calibri"/>
              </a:rPr>
              <a:t>single choice, multiple choice</a:t>
            </a:r>
            <a:r>
              <a:rPr lang="hu-HU" sz="5000">
                <a:solidFill>
                  <a:srgbClr val="2259A6"/>
                </a:solidFill>
                <a:latin typeface="Calibri"/>
              </a:rPr>
              <a:t>, Q&amp;A)</a:t>
            </a:r>
          </a:p>
          <a:p>
            <a:pPr marL="571386" indent="-571386" defTabSz="914446">
              <a:lnSpc>
                <a:spcPct val="110000"/>
              </a:lnSpc>
              <a:buFont typeface="Arial" panose="020B0604020202020204" pitchFamily="34" charset="0"/>
              <a:buChar char="•"/>
            </a:pPr>
            <a:r>
              <a:rPr lang="en-US" sz="5000" b="1">
                <a:solidFill>
                  <a:srgbClr val="FF0000"/>
                </a:solidFill>
                <a:latin typeface="Calibri"/>
              </a:rPr>
              <a:t>Essay writing </a:t>
            </a:r>
            <a:r>
              <a:rPr lang="hu-HU" sz="5000">
                <a:solidFill>
                  <a:srgbClr val="2259A6"/>
                </a:solidFill>
                <a:latin typeface="Calibri"/>
              </a:rPr>
              <a:t>(</a:t>
            </a:r>
            <a:r>
              <a:rPr lang="en-US" sz="5000">
                <a:solidFill>
                  <a:srgbClr val="2259A6"/>
                </a:solidFill>
                <a:latin typeface="Calibri"/>
              </a:rPr>
              <a:t>individual &amp; team work</a:t>
            </a:r>
            <a:r>
              <a:rPr lang="hu-HU" sz="5000">
                <a:solidFill>
                  <a:srgbClr val="2259A6"/>
                </a:solidFill>
                <a:latin typeface="Calibri"/>
              </a:rPr>
              <a:t>)</a:t>
            </a:r>
          </a:p>
          <a:p>
            <a:pPr marL="571386" indent="-571386" defTabSz="914446">
              <a:lnSpc>
                <a:spcPct val="110000"/>
              </a:lnSpc>
              <a:buFont typeface="Arial" panose="020B0604020202020204" pitchFamily="34" charset="0"/>
              <a:buChar char="•"/>
            </a:pPr>
            <a:r>
              <a:rPr lang="en-US" sz="5000" b="1">
                <a:solidFill>
                  <a:srgbClr val="FF0000"/>
                </a:solidFill>
                <a:latin typeface="Calibri"/>
              </a:rPr>
              <a:t>Student</a:t>
            </a:r>
            <a:r>
              <a:rPr lang="hu-HU" sz="5000" b="1">
                <a:solidFill>
                  <a:srgbClr val="FF0000"/>
                </a:solidFill>
                <a:latin typeface="Calibri"/>
              </a:rPr>
              <a:t> </a:t>
            </a:r>
            <a:r>
              <a:rPr lang="en-US" sz="5000" b="1">
                <a:solidFill>
                  <a:srgbClr val="FF0000"/>
                </a:solidFill>
                <a:latin typeface="Calibri"/>
              </a:rPr>
              <a:t>workshop</a:t>
            </a:r>
            <a:r>
              <a:rPr lang="hu-HU" sz="5000" b="1">
                <a:solidFill>
                  <a:srgbClr val="FF0000"/>
                </a:solidFill>
                <a:latin typeface="Calibri"/>
              </a:rPr>
              <a:t>: </a:t>
            </a:r>
            <a:r>
              <a:rPr lang="en-US" sz="5000" b="1">
                <a:solidFill>
                  <a:srgbClr val="FF0000"/>
                </a:solidFill>
                <a:latin typeface="Calibri"/>
              </a:rPr>
              <a:t>pitch</a:t>
            </a:r>
            <a:r>
              <a:rPr lang="hu-HU" sz="5000" b="1">
                <a:solidFill>
                  <a:srgbClr val="FF0000"/>
                </a:solidFill>
                <a:latin typeface="Calibri"/>
              </a:rPr>
              <a:t> &amp; </a:t>
            </a:r>
            <a:r>
              <a:rPr lang="en-US" sz="5000" b="1">
                <a:solidFill>
                  <a:srgbClr val="FF0000"/>
                </a:solidFill>
                <a:latin typeface="Calibri"/>
              </a:rPr>
              <a:t>presentations</a:t>
            </a:r>
          </a:p>
        </p:txBody>
      </p:sp>
      <p:sp>
        <p:nvSpPr>
          <p:cNvPr id="10" name="Rectangle 2">
            <a:extLst>
              <a:ext uri="{FF2B5EF4-FFF2-40B4-BE49-F238E27FC236}">
                <a16:creationId xmlns:a16="http://schemas.microsoft.com/office/drawing/2014/main" id="{235F61C8-22F2-49D3-8A9D-8F9A2C6CDD7B}"/>
              </a:ext>
            </a:extLst>
          </p:cNvPr>
          <p:cNvSpPr txBox="1">
            <a:spLocks noChangeArrowheads="1"/>
          </p:cNvSpPr>
          <p:nvPr/>
        </p:nvSpPr>
        <p:spPr>
          <a:xfrm>
            <a:off x="80850" y="3691554"/>
            <a:ext cx="5023702" cy="8991740"/>
          </a:xfrm>
          <a:prstGeom prst="rect">
            <a:avLst/>
          </a:prstGeom>
        </p:spPr>
        <p:txBody>
          <a:bodyPr vert="horz" lIns="182902" tIns="91452" rIns="182902" bIns="91452" rtlCol="0" anchor="ctr">
            <a:normAutofit fontScale="62500" lnSpcReduction="20000"/>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defTabSz="914446">
              <a:lnSpc>
                <a:spcPct val="90000"/>
              </a:lnSpc>
            </a:pPr>
            <a:br>
              <a:rPr lang="ca-ES" altLang="hu-HU" sz="3400" b="1">
                <a:solidFill>
                  <a:prstClr val="black"/>
                </a:solidFill>
                <a:latin typeface="Arial" panose="020B0604020202020204" pitchFamily="34" charset="0"/>
                <a:cs typeface="Arial" panose="020B0604020202020204" pitchFamily="34" charset="0"/>
              </a:rPr>
            </a:br>
            <a:r>
              <a:rPr lang="en-US" sz="9998" b="1" i="1">
                <a:solidFill>
                  <a:prstClr val="black"/>
                </a:solidFill>
                <a:latin typeface="Arial" panose="020B0604020202020204" pitchFamily="34" charset="0"/>
                <a:cs typeface="Arial" panose="020B0604020202020204" pitchFamily="34" charset="0"/>
              </a:rPr>
              <a:t>How can nutritionally and healthy food be available to everybody on the planet in a sustainable manner?</a:t>
            </a:r>
            <a:r>
              <a:rPr lang="hu-HU" sz="9998" i="1">
                <a:solidFill>
                  <a:prstClr val="black"/>
                </a:solidFill>
                <a:latin typeface="Arial" panose="020B0604020202020204" pitchFamily="34" charset="0"/>
                <a:cs typeface="Arial" panose="020B0604020202020204" pitchFamily="34" charset="0"/>
              </a:rPr>
              <a:t> </a:t>
            </a:r>
            <a:br>
              <a:rPr lang="ca-ES" sz="9998" i="1">
                <a:solidFill>
                  <a:prstClr val="black"/>
                </a:solidFill>
                <a:latin typeface="Arial" panose="020B0604020202020204" pitchFamily="34" charset="0"/>
                <a:cs typeface="Arial" panose="020B0604020202020204" pitchFamily="34" charset="0"/>
              </a:rPr>
            </a:br>
            <a:endParaRPr lang="hu-HU" altLang="hu-HU" sz="9998" b="1">
              <a:solidFill>
                <a:prstClr val="black"/>
              </a:solidFill>
              <a:latin typeface="Arial" panose="020B0604020202020204" pitchFamily="34" charset="0"/>
              <a:cs typeface="Arial" panose="020B0604020202020204" pitchFamily="34" charset="0"/>
            </a:endParaRPr>
          </a:p>
        </p:txBody>
      </p:sp>
      <p:pic>
        <p:nvPicPr>
          <p:cNvPr id="4" name="Kép 3">
            <a:extLst>
              <a:ext uri="{FF2B5EF4-FFF2-40B4-BE49-F238E27FC236}">
                <a16:creationId xmlns:a16="http://schemas.microsoft.com/office/drawing/2014/main" id="{E28E8920-6843-49DF-B673-9725FBA51D3B}"/>
              </a:ext>
            </a:extLst>
          </p:cNvPr>
          <p:cNvPicPr>
            <a:picLocks noChangeAspect="1"/>
          </p:cNvPicPr>
          <p:nvPr/>
        </p:nvPicPr>
        <p:blipFill>
          <a:blip r:embed="rId3"/>
          <a:stretch>
            <a:fillRect/>
          </a:stretch>
        </p:blipFill>
        <p:spPr>
          <a:xfrm>
            <a:off x="5516802" y="3627769"/>
            <a:ext cx="5973790" cy="10023554"/>
          </a:xfrm>
          <a:prstGeom prst="rect">
            <a:avLst/>
          </a:prstGeom>
        </p:spPr>
      </p:pic>
    </p:spTree>
    <p:extLst>
      <p:ext uri="{BB962C8B-B14F-4D97-AF65-F5344CB8AC3E}">
        <p14:creationId xmlns:p14="http://schemas.microsoft.com/office/powerpoint/2010/main" val="2465998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105892" y="550099"/>
            <a:ext cx="20773314" cy="2285702"/>
          </a:xfrm>
        </p:spPr>
        <p:txBody>
          <a:bodyPr anchor="t">
            <a:normAutofit/>
          </a:bodyPr>
          <a:lstStyle/>
          <a:p>
            <a:pPr algn="l">
              <a:lnSpc>
                <a:spcPct val="90000"/>
              </a:lnSpc>
            </a:pPr>
            <a:r>
              <a:rPr lang="hu-HU" sz="6698" b="1">
                <a:solidFill>
                  <a:srgbClr val="FFFFFF"/>
                </a:solidFill>
              </a:rPr>
              <a:t>T</a:t>
            </a:r>
            <a:r>
              <a:rPr lang="en-US" sz="6698" b="1" err="1">
                <a:solidFill>
                  <a:srgbClr val="FFFFFF"/>
                </a:solidFill>
              </a:rPr>
              <a:t>ool</a:t>
            </a:r>
            <a:r>
              <a:rPr lang="hu-HU" sz="6698" b="1">
                <a:solidFill>
                  <a:srgbClr val="FFFFFF"/>
                </a:solidFill>
              </a:rPr>
              <a:t>s</a:t>
            </a:r>
            <a:r>
              <a:rPr lang="en-US" sz="6698" b="1">
                <a:solidFill>
                  <a:srgbClr val="FFFFFF"/>
                </a:solidFill>
              </a:rPr>
              <a:t> proposed technological tools for course</a:t>
            </a:r>
            <a:r>
              <a:rPr lang="hu-HU" sz="6698" b="1">
                <a:solidFill>
                  <a:srgbClr val="FFFFFF"/>
                </a:solidFill>
              </a:rPr>
              <a:t> </a:t>
            </a:r>
            <a:r>
              <a:rPr lang="en-US" sz="6698" b="1">
                <a:solidFill>
                  <a:srgbClr val="FFFFFF"/>
                </a:solidFill>
              </a:rPr>
              <a:t>teaching</a:t>
            </a:r>
            <a:r>
              <a:rPr lang="hu-HU" sz="6698" b="1">
                <a:solidFill>
                  <a:srgbClr val="FFFFFF"/>
                </a:solidFill>
              </a:rPr>
              <a:t> and </a:t>
            </a:r>
            <a:r>
              <a:rPr lang="en-US" sz="6698" b="1">
                <a:solidFill>
                  <a:srgbClr val="FFFFFF"/>
                </a:solidFill>
              </a:rPr>
              <a:t>assessment</a:t>
            </a:r>
          </a:p>
        </p:txBody>
      </p:sp>
      <p:graphicFrame>
        <p:nvGraphicFramePr>
          <p:cNvPr id="6" name="Tartalom helye 5">
            <a:extLst>
              <a:ext uri="{FF2B5EF4-FFF2-40B4-BE49-F238E27FC236}">
                <a16:creationId xmlns:a16="http://schemas.microsoft.com/office/drawing/2014/main" id="{31E37426-21EF-4F71-BEA5-E8466EC7A31B}"/>
              </a:ext>
            </a:extLst>
          </p:cNvPr>
          <p:cNvGraphicFramePr>
            <a:graphicFrameLocks noGrp="1"/>
          </p:cNvGraphicFramePr>
          <p:nvPr>
            <p:ph idx="1"/>
          </p:nvPr>
        </p:nvGraphicFramePr>
        <p:xfrm>
          <a:off x="1587" y="2609560"/>
          <a:ext cx="24384002" cy="11897258"/>
        </p:xfrm>
        <a:graphic>
          <a:graphicData uri="http://schemas.openxmlformats.org/drawingml/2006/table">
            <a:tbl>
              <a:tblPr firstRow="1" firstCol="1" bandRow="1">
                <a:tableStyleId>{5C22544A-7EE6-4342-B048-85BDC9FD1C3A}</a:tableStyleId>
              </a:tblPr>
              <a:tblGrid>
                <a:gridCol w="7302160">
                  <a:extLst>
                    <a:ext uri="{9D8B030D-6E8A-4147-A177-3AD203B41FA5}">
                      <a16:colId xmlns:a16="http://schemas.microsoft.com/office/drawing/2014/main" val="3566130727"/>
                    </a:ext>
                  </a:extLst>
                </a:gridCol>
                <a:gridCol w="6193798">
                  <a:extLst>
                    <a:ext uri="{9D8B030D-6E8A-4147-A177-3AD203B41FA5}">
                      <a16:colId xmlns:a16="http://schemas.microsoft.com/office/drawing/2014/main" val="4232403636"/>
                    </a:ext>
                  </a:extLst>
                </a:gridCol>
                <a:gridCol w="8084038">
                  <a:extLst>
                    <a:ext uri="{9D8B030D-6E8A-4147-A177-3AD203B41FA5}">
                      <a16:colId xmlns:a16="http://schemas.microsoft.com/office/drawing/2014/main" val="1403346301"/>
                    </a:ext>
                  </a:extLst>
                </a:gridCol>
                <a:gridCol w="2804006">
                  <a:extLst>
                    <a:ext uri="{9D8B030D-6E8A-4147-A177-3AD203B41FA5}">
                      <a16:colId xmlns:a16="http://schemas.microsoft.com/office/drawing/2014/main" val="548231466"/>
                    </a:ext>
                  </a:extLst>
                </a:gridCol>
              </a:tblGrid>
              <a:tr h="1093888">
                <a:tc>
                  <a:txBody>
                    <a:bodyPr/>
                    <a:lstStyle/>
                    <a:p>
                      <a:pPr algn="ctr">
                        <a:lnSpc>
                          <a:spcPct val="107000"/>
                        </a:lnSpc>
                        <a:spcAft>
                          <a:spcPts val="800"/>
                        </a:spcAft>
                        <a:tabLst>
                          <a:tab pos="457200" algn="l"/>
                        </a:tabLst>
                      </a:pPr>
                      <a:r>
                        <a:rPr lang="en-US" sz="4000">
                          <a:effectLst/>
                        </a:rPr>
                        <a:t>Technological tool</a:t>
                      </a:r>
                      <a:endParaRPr lang="hu-HU" sz="40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4000">
                          <a:effectLst/>
                        </a:rPr>
                        <a:t>Learning activity</a:t>
                      </a:r>
                      <a:endParaRPr lang="hu-HU" sz="40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4000">
                          <a:effectLst/>
                        </a:rPr>
                        <a:t>Benefits</a:t>
                      </a:r>
                      <a:endParaRPr lang="hu-HU" sz="40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4000">
                          <a:effectLst/>
                        </a:rPr>
                        <a:t>Availability</a:t>
                      </a:r>
                      <a:endParaRPr lang="hu-HU" sz="40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extLst>
                  <a:ext uri="{0D108BD9-81ED-4DB2-BD59-A6C34878D82A}">
                    <a16:rowId xmlns:a16="http://schemas.microsoft.com/office/drawing/2014/main" val="3767080975"/>
                  </a:ext>
                </a:extLst>
              </a:tr>
              <a:tr h="1734948">
                <a:tc>
                  <a:txBody>
                    <a:bodyPr/>
                    <a:lstStyle/>
                    <a:p>
                      <a:pPr algn="ctr">
                        <a:lnSpc>
                          <a:spcPct val="107000"/>
                        </a:lnSpc>
                        <a:spcAft>
                          <a:spcPts val="800"/>
                        </a:spcAft>
                        <a:tabLst>
                          <a:tab pos="457200" algn="l"/>
                        </a:tabLst>
                      </a:pPr>
                      <a:r>
                        <a:rPr lang="en-US" sz="3600" err="1">
                          <a:effectLst/>
                        </a:rPr>
                        <a:t>Wooclap</a:t>
                      </a:r>
                      <a:r>
                        <a:rPr lang="en-US" sz="3600">
                          <a:effectLst/>
                        </a:rPr>
                        <a:t> &amp; </a:t>
                      </a:r>
                      <a:r>
                        <a:rPr lang="en-US" sz="3600" err="1">
                          <a:effectLst/>
                        </a:rPr>
                        <a:t>Wooclap</a:t>
                      </a:r>
                      <a:r>
                        <a:rPr lang="en-US" sz="3600">
                          <a:effectLst/>
                        </a:rPr>
                        <a:t>/ </a:t>
                      </a:r>
                      <a:r>
                        <a:rPr lang="en-US" sz="3600" err="1">
                          <a:effectLst/>
                        </a:rPr>
                        <a:t>Powerpoint</a:t>
                      </a:r>
                      <a:r>
                        <a:rPr lang="en-US" sz="3600">
                          <a:effectLst/>
                        </a:rPr>
                        <a:t> connected to overhead projector, students’ smartphones</a:t>
                      </a: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Adding questions in real time on the panel discussions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engage students and maintain their attention on the topic &amp; feedback for lecturers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NO</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extLst>
                  <a:ext uri="{0D108BD9-81ED-4DB2-BD59-A6C34878D82A}">
                    <a16:rowId xmlns:a16="http://schemas.microsoft.com/office/drawing/2014/main" val="2616571838"/>
                  </a:ext>
                </a:extLst>
              </a:tr>
              <a:tr h="1938148">
                <a:tc>
                  <a:txBody>
                    <a:bodyPr/>
                    <a:lstStyle/>
                    <a:p>
                      <a:pPr algn="ctr">
                        <a:lnSpc>
                          <a:spcPct val="107000"/>
                        </a:lnSpc>
                        <a:spcAft>
                          <a:spcPts val="800"/>
                        </a:spcAft>
                        <a:tabLst>
                          <a:tab pos="457200" algn="l"/>
                        </a:tabLst>
                      </a:pPr>
                      <a:r>
                        <a:rPr lang="en-US" sz="3600">
                          <a:effectLst/>
                        </a:rPr>
                        <a:t>Zoom Professional Whiteboard/Digital Pen tablet</a:t>
                      </a:r>
                      <a:endParaRPr lang="hu-HU" sz="3600">
                        <a:effectLst/>
                      </a:endParaRPr>
                    </a:p>
                    <a:p>
                      <a:pPr algn="ctr">
                        <a:lnSpc>
                          <a:spcPct val="107000"/>
                        </a:lnSpc>
                        <a:spcAft>
                          <a:spcPts val="800"/>
                        </a:spcAft>
                        <a:tabLst>
                          <a:tab pos="457200" algn="l"/>
                        </a:tabLst>
                      </a:pP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Panel discussions, Student presentations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facilitate learning</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hu-HU" sz="3400" b="1"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n.a</a:t>
                      </a:r>
                      <a:r>
                        <a:rPr lang="hu-HU" sz="3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72" marR="68572" marT="0" marB="0" anchor="ctr"/>
                </a:tc>
                <a:extLst>
                  <a:ext uri="{0D108BD9-81ED-4DB2-BD59-A6C34878D82A}">
                    <a16:rowId xmlns:a16="http://schemas.microsoft.com/office/drawing/2014/main" val="2741156646"/>
                  </a:ext>
                </a:extLst>
              </a:tr>
              <a:tr h="1084454">
                <a:tc>
                  <a:txBody>
                    <a:bodyPr/>
                    <a:lstStyle/>
                    <a:p>
                      <a:pPr algn="ctr">
                        <a:lnSpc>
                          <a:spcPct val="107000"/>
                        </a:lnSpc>
                        <a:spcAft>
                          <a:spcPts val="800"/>
                        </a:spcAft>
                        <a:tabLst>
                          <a:tab pos="457200" algn="l"/>
                        </a:tabLst>
                      </a:pPr>
                      <a:r>
                        <a:rPr lang="en-US" sz="3600">
                          <a:effectLst/>
                        </a:rPr>
                        <a:t>Zoom Professional breakout rooms</a:t>
                      </a: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Panel discussions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promote brainstorming among students on small tasks in smaller groups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hu-HU" sz="3400" b="1"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n.a</a:t>
                      </a:r>
                      <a:r>
                        <a:rPr lang="hu-HU" sz="3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72" marR="68572" marT="0" marB="0" anchor="ctr"/>
                </a:tc>
                <a:extLst>
                  <a:ext uri="{0D108BD9-81ED-4DB2-BD59-A6C34878D82A}">
                    <a16:rowId xmlns:a16="http://schemas.microsoft.com/office/drawing/2014/main" val="1584516776"/>
                  </a:ext>
                </a:extLst>
              </a:tr>
              <a:tr h="2193418">
                <a:tc>
                  <a:txBody>
                    <a:bodyPr/>
                    <a:lstStyle/>
                    <a:p>
                      <a:pPr algn="ctr">
                        <a:lnSpc>
                          <a:spcPct val="107000"/>
                        </a:lnSpc>
                        <a:spcAft>
                          <a:spcPts val="800"/>
                        </a:spcAft>
                        <a:tabLst>
                          <a:tab pos="457200" algn="l"/>
                        </a:tabLst>
                      </a:pPr>
                      <a:r>
                        <a:rPr lang="en-US" sz="3600">
                          <a:effectLst/>
                        </a:rPr>
                        <a:t>Moodle</a:t>
                      </a:r>
                      <a:r>
                        <a:rPr lang="hu-HU" sz="3600">
                          <a:effectLst/>
                        </a:rPr>
                        <a:t> and/</a:t>
                      </a:r>
                      <a:r>
                        <a:rPr lang="hu-HU" sz="3600" err="1">
                          <a:effectLst/>
                        </a:rPr>
                        <a:t>or</a:t>
                      </a:r>
                      <a:r>
                        <a:rPr lang="hu-HU" sz="3600">
                          <a:effectLst/>
                        </a:rPr>
                        <a:t> Exam.net</a:t>
                      </a: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Panel discussions, seminars, tutorials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share 1) slides of the presentations and whiteboard content &amp; 2) supporting materials facilitating learning 3) programmed MCQ, SC, Q&amp;A test writing</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hu-HU" sz="3400" b="1"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n.a</a:t>
                      </a:r>
                      <a:r>
                        <a:rPr lang="hu-HU" sz="3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72" marR="68572" marT="0" marB="0" anchor="ctr"/>
                </a:tc>
                <a:extLst>
                  <a:ext uri="{0D108BD9-81ED-4DB2-BD59-A6C34878D82A}">
                    <a16:rowId xmlns:a16="http://schemas.microsoft.com/office/drawing/2014/main" val="4026416622"/>
                  </a:ext>
                </a:extLst>
              </a:tr>
              <a:tr h="1084454">
                <a:tc>
                  <a:txBody>
                    <a:bodyPr/>
                    <a:lstStyle/>
                    <a:p>
                      <a:pPr algn="ctr">
                        <a:lnSpc>
                          <a:spcPct val="107000"/>
                        </a:lnSpc>
                        <a:spcAft>
                          <a:spcPts val="800"/>
                        </a:spcAft>
                        <a:tabLst>
                          <a:tab pos="457200" algn="l"/>
                        </a:tabLst>
                      </a:pPr>
                      <a:r>
                        <a:rPr lang="en-US" sz="3600">
                          <a:effectLst/>
                        </a:rPr>
                        <a:t>Teams Groups</a:t>
                      </a: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Essay writing</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develop transversal skills of students by performing joint assignments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YES</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extLst>
                  <a:ext uri="{0D108BD9-81ED-4DB2-BD59-A6C34878D82A}">
                    <a16:rowId xmlns:a16="http://schemas.microsoft.com/office/drawing/2014/main" val="1625744269"/>
                  </a:ext>
                </a:extLst>
              </a:tr>
              <a:tr h="2767758">
                <a:tc>
                  <a:txBody>
                    <a:bodyPr/>
                    <a:lstStyle/>
                    <a:p>
                      <a:pPr algn="ctr">
                        <a:lnSpc>
                          <a:spcPct val="107000"/>
                        </a:lnSpc>
                        <a:spcAft>
                          <a:spcPts val="800"/>
                        </a:spcAft>
                        <a:tabLst>
                          <a:tab pos="457200" algn="l"/>
                        </a:tabLst>
                      </a:pPr>
                      <a:r>
                        <a:rPr lang="hu-HU" sz="3600" err="1">
                          <a:effectLst/>
                        </a:rPr>
                        <a:t>Other</a:t>
                      </a:r>
                      <a:r>
                        <a:rPr lang="hu-HU" sz="3600">
                          <a:effectLst/>
                        </a:rPr>
                        <a:t> (</a:t>
                      </a:r>
                      <a:r>
                        <a:rPr lang="hu-HU" sz="3600" err="1">
                          <a:effectLst/>
                        </a:rPr>
                        <a:t>smartphone</a:t>
                      </a:r>
                      <a:r>
                        <a:rPr lang="hu-HU" sz="3600">
                          <a:effectLst/>
                        </a:rPr>
                        <a:t>) </a:t>
                      </a:r>
                      <a:r>
                        <a:rPr lang="hu-HU" sz="3600" err="1">
                          <a:effectLst/>
                        </a:rPr>
                        <a:t>applications</a:t>
                      </a:r>
                      <a:r>
                        <a:rPr lang="hu-HU" sz="3600">
                          <a:effectLst/>
                        </a:rPr>
                        <a:t>: </a:t>
                      </a:r>
                      <a:r>
                        <a:rPr lang="hu-HU" sz="3600" err="1">
                          <a:effectLst/>
                        </a:rPr>
                        <a:t>e.g</a:t>
                      </a:r>
                      <a:r>
                        <a:rPr lang="hu-HU" sz="3600">
                          <a:effectLst/>
                        </a:rPr>
                        <a:t>., </a:t>
                      </a:r>
                      <a:r>
                        <a:rPr lang="hu-HU" sz="3600" err="1">
                          <a:effectLst/>
                        </a:rPr>
                        <a:t>Mural</a:t>
                      </a:r>
                      <a:r>
                        <a:rPr lang="hu-HU" sz="3600">
                          <a:effectLst/>
                        </a:rPr>
                        <a:t>/</a:t>
                      </a:r>
                      <a:r>
                        <a:rPr lang="en-GB" sz="1800"/>
                        <a:t>Fit4Food</a:t>
                      </a:r>
                      <a:r>
                        <a:rPr lang="hu-HU" sz="1800"/>
                        <a:t>,</a:t>
                      </a:r>
                      <a:r>
                        <a:rPr lang="en-GB" sz="1800"/>
                        <a:t> Basecamp</a:t>
                      </a:r>
                      <a:r>
                        <a:rPr lang="hu-HU" sz="1800"/>
                        <a:t>, </a:t>
                      </a:r>
                      <a:r>
                        <a:rPr lang="hu-HU" sz="1800" err="1"/>
                        <a:t>FoodMapping</a:t>
                      </a:r>
                      <a:r>
                        <a:rPr lang="hu-HU" sz="1800"/>
                        <a:t>, Games4Sustainability</a:t>
                      </a:r>
                      <a:endParaRPr lang="hu-HU" sz="36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GB" sz="3200"/>
                        <a:t>Collaborative learning and construction of ideas </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tc>
                  <a:txBody>
                    <a:bodyPr/>
                    <a:lstStyle/>
                    <a:p>
                      <a:pPr algn="ctr">
                        <a:lnSpc>
                          <a:spcPct val="107000"/>
                        </a:lnSpc>
                        <a:spcAft>
                          <a:spcPts val="800"/>
                        </a:spcAft>
                        <a:tabLst>
                          <a:tab pos="457200" algn="l"/>
                        </a:tabLst>
                      </a:pPr>
                      <a:r>
                        <a:rPr lang="en-US" sz="3400">
                          <a:effectLst/>
                        </a:rPr>
                        <a:t>To improve communication capability of students</a:t>
                      </a:r>
                      <a:r>
                        <a:rPr lang="hu-HU" sz="3400">
                          <a:effectLst/>
                        </a:rPr>
                        <a:t>: </a:t>
                      </a:r>
                      <a:r>
                        <a:rPr lang="en-US" sz="3400">
                          <a:effectLst/>
                        </a:rPr>
                        <a:t>recognize social inequities concerning food production</a:t>
                      </a:r>
                      <a:r>
                        <a:rPr lang="hu-HU" sz="3400">
                          <a:effectLst/>
                        </a:rPr>
                        <a:t> </a:t>
                      </a:r>
                      <a:r>
                        <a:rPr lang="en-US" sz="3400">
                          <a:effectLst/>
                        </a:rPr>
                        <a:t>as part of their written/oral production</a:t>
                      </a:r>
                      <a:r>
                        <a:rPr lang="hu-HU" sz="3400">
                          <a:effectLst/>
                        </a:rPr>
                        <a:t>s</a:t>
                      </a:r>
                      <a:endParaRPr lang="en-US" sz="3400">
                        <a:effectLst/>
                      </a:endParaRPr>
                    </a:p>
                  </a:txBody>
                  <a:tcPr marL="68572" marR="68572" marT="0" marB="0" anchor="ctr"/>
                </a:tc>
                <a:tc>
                  <a:txBody>
                    <a:bodyPr/>
                    <a:lstStyle/>
                    <a:p>
                      <a:pPr algn="ctr">
                        <a:lnSpc>
                          <a:spcPct val="107000"/>
                        </a:lnSpc>
                        <a:spcAft>
                          <a:spcPts val="800"/>
                        </a:spcAft>
                        <a:tabLst>
                          <a:tab pos="457200" algn="l"/>
                        </a:tabLst>
                      </a:pPr>
                      <a:r>
                        <a:rPr lang="hu-HU" sz="3400">
                          <a:effectLst/>
                        </a:rPr>
                        <a:t>NO</a:t>
                      </a:r>
                      <a:endParaRPr lang="hu-HU" sz="3400">
                        <a:effectLst/>
                        <a:latin typeface="Calibri" panose="020F0502020204030204" pitchFamily="34" charset="0"/>
                        <a:ea typeface="Calibri" panose="020F0502020204030204" pitchFamily="34" charset="0"/>
                        <a:cs typeface="Times New Roman" panose="02020603050405020304" pitchFamily="18" charset="0"/>
                      </a:endParaRPr>
                    </a:p>
                  </a:txBody>
                  <a:tcPr marL="68572" marR="68572" marT="0" marB="0" anchor="ctr"/>
                </a:tc>
                <a:extLst>
                  <a:ext uri="{0D108BD9-81ED-4DB2-BD59-A6C34878D82A}">
                    <a16:rowId xmlns:a16="http://schemas.microsoft.com/office/drawing/2014/main" val="1742956367"/>
                  </a:ext>
                </a:extLst>
              </a:tr>
            </a:tbl>
          </a:graphicData>
        </a:graphic>
      </p:graphicFrame>
      <p:pic>
        <p:nvPicPr>
          <p:cNvPr id="4" name="Kép 3">
            <a:extLst>
              <a:ext uri="{FF2B5EF4-FFF2-40B4-BE49-F238E27FC236}">
                <a16:creationId xmlns:a16="http://schemas.microsoft.com/office/drawing/2014/main" id="{5E225D47-0FC8-42CD-AB08-43128D032EE1}"/>
              </a:ext>
            </a:extLst>
          </p:cNvPr>
          <p:cNvPicPr>
            <a:picLocks noChangeAspect="1"/>
          </p:cNvPicPr>
          <p:nvPr/>
        </p:nvPicPr>
        <p:blipFill>
          <a:blip r:embed="rId4"/>
          <a:stretch>
            <a:fillRect/>
          </a:stretch>
        </p:blipFill>
        <p:spPr>
          <a:xfrm>
            <a:off x="4059501" y="9705695"/>
            <a:ext cx="2235024" cy="634950"/>
          </a:xfrm>
          <a:prstGeom prst="rect">
            <a:avLst/>
          </a:prstGeom>
        </p:spPr>
      </p:pic>
      <p:pic>
        <p:nvPicPr>
          <p:cNvPr id="7" name="Kép 6">
            <a:extLst>
              <a:ext uri="{FF2B5EF4-FFF2-40B4-BE49-F238E27FC236}">
                <a16:creationId xmlns:a16="http://schemas.microsoft.com/office/drawing/2014/main" id="{4DF9DAE4-21E8-4266-B512-50984D1CBA19}"/>
              </a:ext>
            </a:extLst>
          </p:cNvPr>
          <p:cNvPicPr>
            <a:picLocks noChangeAspect="1"/>
          </p:cNvPicPr>
          <p:nvPr/>
        </p:nvPicPr>
        <p:blipFill>
          <a:blip r:embed="rId5"/>
          <a:stretch>
            <a:fillRect/>
          </a:stretch>
        </p:blipFill>
        <p:spPr>
          <a:xfrm>
            <a:off x="4691699" y="6518845"/>
            <a:ext cx="2235024" cy="769906"/>
          </a:xfrm>
          <a:prstGeom prst="rect">
            <a:avLst/>
          </a:prstGeom>
        </p:spPr>
      </p:pic>
    </p:spTree>
    <p:extLst>
      <p:ext uri="{BB962C8B-B14F-4D97-AF65-F5344CB8AC3E}">
        <p14:creationId xmlns:p14="http://schemas.microsoft.com/office/powerpoint/2010/main" val="394256635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Examples</a:t>
            </a:r>
            <a:r>
              <a:rPr lang="hu-HU" sz="6698" b="1">
                <a:solidFill>
                  <a:srgbClr val="FFFFFF"/>
                </a:solidFill>
              </a:rPr>
              <a:t> 1.</a:t>
            </a:r>
            <a:endParaRPr lang="es-ES" sz="6698" b="1">
              <a:solidFill>
                <a:srgbClr val="FFFFFF"/>
              </a:solidFill>
            </a:endParaRPr>
          </a:p>
        </p:txBody>
      </p:sp>
      <p:pic>
        <p:nvPicPr>
          <p:cNvPr id="11" name="Kép 10">
            <a:extLst>
              <a:ext uri="{FF2B5EF4-FFF2-40B4-BE49-F238E27FC236}">
                <a16:creationId xmlns:a16="http://schemas.microsoft.com/office/drawing/2014/main" id="{4C113095-3635-40CB-8127-A0F199F20D62}"/>
              </a:ext>
            </a:extLst>
          </p:cNvPr>
          <p:cNvPicPr>
            <a:picLocks noChangeAspect="1"/>
          </p:cNvPicPr>
          <p:nvPr/>
        </p:nvPicPr>
        <p:blipFill>
          <a:blip r:embed="rId4"/>
          <a:stretch>
            <a:fillRect/>
          </a:stretch>
        </p:blipFill>
        <p:spPr>
          <a:xfrm>
            <a:off x="12417863" y="262756"/>
            <a:ext cx="11967724" cy="7776576"/>
          </a:xfrm>
          <a:prstGeom prst="rect">
            <a:avLst/>
          </a:prstGeom>
        </p:spPr>
      </p:pic>
      <p:sp>
        <p:nvSpPr>
          <p:cNvPr id="15" name="Szövegdoboz 14">
            <a:extLst>
              <a:ext uri="{FF2B5EF4-FFF2-40B4-BE49-F238E27FC236}">
                <a16:creationId xmlns:a16="http://schemas.microsoft.com/office/drawing/2014/main" id="{E166E061-C044-46CE-95F8-4AB37D6D8B67}"/>
              </a:ext>
            </a:extLst>
          </p:cNvPr>
          <p:cNvSpPr txBox="1"/>
          <p:nvPr/>
        </p:nvSpPr>
        <p:spPr>
          <a:xfrm>
            <a:off x="145942" y="3960286"/>
            <a:ext cx="12428694" cy="2554545"/>
          </a:xfrm>
          <a:prstGeom prst="rect">
            <a:avLst/>
          </a:prstGeom>
          <a:noFill/>
        </p:spPr>
        <p:txBody>
          <a:bodyPr wrap="square">
            <a:spAutoFit/>
          </a:bodyPr>
          <a:lstStyle/>
          <a:p>
            <a:pPr defTabSz="914446"/>
            <a:r>
              <a:rPr lang="hu-HU" sz="4000" b="1">
                <a:solidFill>
                  <a:srgbClr val="FF0000"/>
                </a:solidFill>
                <a:latin typeface="Calibri" panose="020F0502020204030204" pitchFamily="34" charset="0"/>
                <a:ea typeface="Calibri" panose="020F0502020204030204" pitchFamily="34" charset="0"/>
                <a:cs typeface="Times New Roman" panose="02020603050405020304" pitchFamily="18" charset="0"/>
              </a:rPr>
              <a:t>Workshop </a:t>
            </a:r>
            <a:r>
              <a:rPr lang="en-US" sz="4000" b="1">
                <a:solidFill>
                  <a:srgbClr val="FF0000"/>
                </a:solidFill>
                <a:latin typeface="Calibri" panose="020F0502020204030204" pitchFamily="34" charset="0"/>
                <a:ea typeface="Calibri" panose="020F0502020204030204" pitchFamily="34" charset="0"/>
                <a:cs typeface="Times New Roman" panose="02020603050405020304" pitchFamily="18" charset="0"/>
              </a:rPr>
              <a:t>presentation topics</a:t>
            </a:r>
            <a:r>
              <a:rPr lang="hu-HU" sz="4000"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a:p>
            <a:pPr defTabSz="914446"/>
            <a:r>
              <a:rPr lang="hu-HU" sz="4000" b="1">
                <a:solidFill>
                  <a:prstClr val="black"/>
                </a:solidFill>
                <a:latin typeface="Calibri" panose="020F0502020204030204" pitchFamily="34" charset="0"/>
                <a:ea typeface="Calibri" panose="020F0502020204030204" pitchFamily="34" charset="0"/>
                <a:cs typeface="Times New Roman" panose="02020603050405020304" pitchFamily="18" charset="0"/>
              </a:rPr>
              <a:t>1. </a:t>
            </a:r>
            <a:r>
              <a:rPr lang="en-US" sz="4000" b="1">
                <a:solidFill>
                  <a:prstClr val="black"/>
                </a:solidFill>
                <a:latin typeface="Calibri" panose="020F0502020204030204" pitchFamily="34" charset="0"/>
                <a:ea typeface="Calibri" panose="020F0502020204030204" pitchFamily="34" charset="0"/>
                <a:cs typeface="Times New Roman" panose="02020603050405020304" pitchFamily="18" charset="0"/>
              </a:rPr>
              <a:t>Cocoa as food item: health and cultural benefits.</a:t>
            </a:r>
          </a:p>
          <a:p>
            <a:pPr defTabSz="914446"/>
            <a:r>
              <a:rPr lang="en-US" sz="4000" b="1">
                <a:solidFill>
                  <a:prstClr val="black"/>
                </a:solidFill>
                <a:latin typeface="Calibri" panose="020F0502020204030204" pitchFamily="34" charset="0"/>
                <a:ea typeface="Calibri" panose="020F0502020204030204" pitchFamily="34" charset="0"/>
                <a:cs typeface="Times New Roman" panose="02020603050405020304" pitchFamily="18" charset="0"/>
              </a:rPr>
              <a:t>2. Cocoa as part of the food system: How can cocoa be produced in sustainable way?</a:t>
            </a:r>
            <a:endParaRPr lang="en-US" sz="4000" b="1">
              <a:solidFill>
                <a:prstClr val="black"/>
              </a:solidFill>
              <a:latin typeface="Calibri"/>
            </a:endParaRPr>
          </a:p>
        </p:txBody>
      </p:sp>
      <p:sp>
        <p:nvSpPr>
          <p:cNvPr id="19" name="Szövegdoboz 18">
            <a:extLst>
              <a:ext uri="{FF2B5EF4-FFF2-40B4-BE49-F238E27FC236}">
                <a16:creationId xmlns:a16="http://schemas.microsoft.com/office/drawing/2014/main" id="{B5CE47AC-5C2B-4CAB-9C53-3EA78453D6BC}"/>
              </a:ext>
            </a:extLst>
          </p:cNvPr>
          <p:cNvSpPr txBox="1"/>
          <p:nvPr/>
        </p:nvSpPr>
        <p:spPr>
          <a:xfrm>
            <a:off x="79551" y="6641533"/>
            <a:ext cx="12193956" cy="2800254"/>
          </a:xfrm>
          <a:prstGeom prst="rect">
            <a:avLst/>
          </a:prstGeom>
          <a:noFill/>
        </p:spPr>
        <p:txBody>
          <a:bodyPr wrap="square">
            <a:spAutoFit/>
          </a:bodyPr>
          <a:lstStyle/>
          <a:p>
            <a:pPr algn="just" defTabSz="914446">
              <a:lnSpc>
                <a:spcPct val="107000"/>
              </a:lnSpc>
              <a:spcAft>
                <a:spcPts val="800"/>
              </a:spcAft>
            </a:pPr>
            <a:r>
              <a:rPr lang="en-US" sz="4000" b="1">
                <a:solidFill>
                  <a:srgbClr val="FF0000"/>
                </a:solidFill>
                <a:latin typeface="Calibri" panose="020F0502020204030204" pitchFamily="34" charset="0"/>
                <a:ea typeface="Calibri" panose="020F0502020204030204" pitchFamily="34" charset="0"/>
                <a:cs typeface="Times New Roman" panose="02020603050405020304" pitchFamily="18" charset="0"/>
              </a:rPr>
              <a:t>Collaborative essay writing on Teams on the topic:</a:t>
            </a:r>
          </a:p>
          <a:p>
            <a:pPr algn="just" defTabSz="914446">
              <a:lnSpc>
                <a:spcPct val="107000"/>
              </a:lnSpc>
              <a:spcAft>
                <a:spcPts val="800"/>
              </a:spcAft>
            </a:pPr>
            <a:r>
              <a:rPr lang="en-US" sz="4000" b="1">
                <a:solidFill>
                  <a:prstClr val="black"/>
                </a:solidFill>
                <a:latin typeface="Calibri" panose="020F0502020204030204" pitchFamily="34" charset="0"/>
                <a:ea typeface="Calibri" panose="020F0502020204030204" pitchFamily="34" charset="0"/>
                <a:cs typeface="Times New Roman" panose="02020603050405020304" pitchFamily="18" charset="0"/>
              </a:rPr>
              <a:t>How does industrial food production and Big Food Corporations influence diet-related chronic conditions (obesity, diabetes, cholesterol); </a:t>
            </a:r>
            <a:endParaRPr lang="hu-HU" sz="40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zövegdoboz 2">
            <a:extLst>
              <a:ext uri="{FF2B5EF4-FFF2-40B4-BE49-F238E27FC236}">
                <a16:creationId xmlns:a16="http://schemas.microsoft.com/office/drawing/2014/main" id="{9F807D25-6A82-48CA-83C4-5588E5A061C4}"/>
              </a:ext>
            </a:extLst>
          </p:cNvPr>
          <p:cNvSpPr txBox="1"/>
          <p:nvPr/>
        </p:nvSpPr>
        <p:spPr>
          <a:xfrm>
            <a:off x="4334265" y="9632783"/>
            <a:ext cx="12257520" cy="3785652"/>
          </a:xfrm>
          <a:prstGeom prst="rect">
            <a:avLst/>
          </a:prstGeom>
          <a:noFill/>
        </p:spPr>
        <p:txBody>
          <a:bodyPr wrap="square" rtlCol="0">
            <a:spAutoFit/>
          </a:bodyPr>
          <a:lstStyle/>
          <a:p>
            <a:pPr defTabSz="914446"/>
            <a:r>
              <a:rPr lang="en-US" sz="4000" b="1">
                <a:solidFill>
                  <a:srgbClr val="FF0000"/>
                </a:solidFill>
                <a:latin typeface="Calibri"/>
              </a:rPr>
              <a:t>Question for feedback by using </a:t>
            </a:r>
            <a:r>
              <a:rPr lang="en-US" sz="4000" b="1" err="1">
                <a:solidFill>
                  <a:srgbClr val="FF0000"/>
                </a:solidFill>
                <a:latin typeface="Calibri"/>
              </a:rPr>
              <a:t>Wooclap</a:t>
            </a:r>
            <a:r>
              <a:rPr lang="hu-HU" sz="4000" b="1">
                <a:solidFill>
                  <a:srgbClr val="FF0000"/>
                </a:solidFill>
                <a:latin typeface="Calibri"/>
              </a:rPr>
              <a:t> (</a:t>
            </a:r>
            <a:r>
              <a:rPr lang="hu-HU" sz="4000" b="1" err="1">
                <a:solidFill>
                  <a:srgbClr val="FF0000"/>
                </a:solidFill>
                <a:latin typeface="Calibri"/>
              </a:rPr>
              <a:t>see</a:t>
            </a:r>
            <a:r>
              <a:rPr lang="hu-HU" sz="4000" b="1">
                <a:solidFill>
                  <a:srgbClr val="FF0000"/>
                </a:solidFill>
                <a:latin typeface="Calibri"/>
              </a:rPr>
              <a:t> </a:t>
            </a:r>
            <a:r>
              <a:rPr lang="hu-HU" sz="4000" b="1" err="1">
                <a:solidFill>
                  <a:srgbClr val="FF0000"/>
                </a:solidFill>
                <a:latin typeface="Calibri"/>
              </a:rPr>
              <a:t>also</a:t>
            </a:r>
            <a:r>
              <a:rPr lang="hu-HU" sz="4000" b="1">
                <a:solidFill>
                  <a:srgbClr val="FF0000"/>
                </a:solidFill>
                <a:latin typeface="Calibri"/>
              </a:rPr>
              <a:t> </a:t>
            </a:r>
            <a:r>
              <a:rPr lang="hu-HU" sz="4000" b="1" err="1">
                <a:solidFill>
                  <a:srgbClr val="FF0000"/>
                </a:solidFill>
                <a:latin typeface="Calibri"/>
              </a:rPr>
              <a:t>slide</a:t>
            </a:r>
            <a:r>
              <a:rPr lang="hu-HU" sz="4000" b="1">
                <a:solidFill>
                  <a:srgbClr val="FF0000"/>
                </a:solidFill>
                <a:latin typeface="Calibri"/>
              </a:rPr>
              <a:t>):</a:t>
            </a:r>
          </a:p>
          <a:p>
            <a:pPr defTabSz="914446"/>
            <a:r>
              <a:rPr lang="en-US" sz="4000" b="1">
                <a:solidFill>
                  <a:prstClr val="black"/>
                </a:solidFill>
                <a:latin typeface="Calibri"/>
              </a:rPr>
              <a:t>What is the novelty in the updated Mediterranean diet?</a:t>
            </a:r>
          </a:p>
          <a:p>
            <a:pPr marL="742802" indent="-742802" defTabSz="914446">
              <a:buFontTx/>
              <a:buAutoNum type="alphaLcParenR"/>
            </a:pPr>
            <a:r>
              <a:rPr lang="en-US" sz="4000" b="1">
                <a:solidFill>
                  <a:prstClr val="black"/>
                </a:solidFill>
                <a:latin typeface="Calibri"/>
              </a:rPr>
              <a:t>Preference</a:t>
            </a:r>
            <a:r>
              <a:rPr lang="hu-HU" sz="4000" b="1">
                <a:solidFill>
                  <a:prstClr val="black"/>
                </a:solidFill>
                <a:latin typeface="Calibri"/>
              </a:rPr>
              <a:t> </a:t>
            </a:r>
            <a:r>
              <a:rPr lang="en-US" sz="4000" b="1">
                <a:solidFill>
                  <a:prstClr val="black"/>
                </a:solidFill>
                <a:latin typeface="Calibri"/>
              </a:rPr>
              <a:t>for local, seasonal, fresh</a:t>
            </a:r>
            <a:r>
              <a:rPr lang="hu-HU" sz="4000" b="1">
                <a:solidFill>
                  <a:prstClr val="black"/>
                </a:solidFill>
                <a:latin typeface="Calibri"/>
              </a:rPr>
              <a:t> </a:t>
            </a:r>
            <a:r>
              <a:rPr lang="hu-HU" sz="4000" b="1" err="1">
                <a:solidFill>
                  <a:prstClr val="black"/>
                </a:solidFill>
                <a:latin typeface="Calibri"/>
              </a:rPr>
              <a:t>food</a:t>
            </a:r>
            <a:endParaRPr lang="hu-HU" sz="4000" b="1">
              <a:solidFill>
                <a:prstClr val="black"/>
              </a:solidFill>
              <a:latin typeface="Calibri"/>
            </a:endParaRPr>
          </a:p>
          <a:p>
            <a:pPr marL="742802" indent="-742802" defTabSz="914446">
              <a:buFontTx/>
              <a:buAutoNum type="alphaLcParenR"/>
            </a:pPr>
            <a:r>
              <a:rPr lang="hu-HU" sz="4000" b="1" err="1">
                <a:solidFill>
                  <a:prstClr val="black"/>
                </a:solidFill>
                <a:latin typeface="Calibri"/>
              </a:rPr>
              <a:t>Preference</a:t>
            </a:r>
            <a:r>
              <a:rPr lang="hu-HU" sz="4000" b="1">
                <a:solidFill>
                  <a:prstClr val="black"/>
                </a:solidFill>
                <a:latin typeface="Calibri"/>
              </a:rPr>
              <a:t> </a:t>
            </a:r>
            <a:r>
              <a:rPr lang="hu-HU" sz="4000" b="1" err="1">
                <a:solidFill>
                  <a:prstClr val="black"/>
                </a:solidFill>
                <a:latin typeface="Calibri"/>
              </a:rPr>
              <a:t>for</a:t>
            </a:r>
            <a:r>
              <a:rPr lang="hu-HU" sz="4000" b="1">
                <a:solidFill>
                  <a:prstClr val="black"/>
                </a:solidFill>
                <a:latin typeface="Calibri"/>
              </a:rPr>
              <a:t> </a:t>
            </a:r>
            <a:r>
              <a:rPr lang="en-US" sz="4000" b="1">
                <a:solidFill>
                  <a:prstClr val="black"/>
                </a:solidFill>
                <a:latin typeface="Calibri"/>
              </a:rPr>
              <a:t>minimally processed food </a:t>
            </a:r>
            <a:endParaRPr lang="hu-HU" sz="4000" b="1">
              <a:solidFill>
                <a:prstClr val="black"/>
              </a:solidFill>
              <a:latin typeface="Calibri"/>
            </a:endParaRPr>
          </a:p>
          <a:p>
            <a:pPr marL="742802" indent="-742802" defTabSz="914446">
              <a:buFontTx/>
              <a:buAutoNum type="alphaLcParenR"/>
            </a:pPr>
            <a:r>
              <a:rPr lang="hu-HU" sz="4000" b="1">
                <a:solidFill>
                  <a:prstClr val="black"/>
                </a:solidFill>
                <a:latin typeface="Calibri"/>
              </a:rPr>
              <a:t>E</a:t>
            </a:r>
            <a:r>
              <a:rPr lang="en-US" sz="4000" b="1" err="1">
                <a:solidFill>
                  <a:prstClr val="black"/>
                </a:solidFill>
                <a:latin typeface="Calibri"/>
              </a:rPr>
              <a:t>nvironmental</a:t>
            </a:r>
            <a:r>
              <a:rPr lang="en-US" sz="4000" b="1">
                <a:solidFill>
                  <a:prstClr val="black"/>
                </a:solidFill>
                <a:latin typeface="Calibri"/>
              </a:rPr>
              <a:t> impact of the food items</a:t>
            </a:r>
            <a:endParaRPr lang="hu-HU" sz="4000" b="1">
              <a:solidFill>
                <a:prstClr val="black"/>
              </a:solidFill>
              <a:latin typeface="Calibri"/>
            </a:endParaRPr>
          </a:p>
          <a:p>
            <a:pPr marL="742802" indent="-742802" defTabSz="914446">
              <a:buFontTx/>
              <a:buAutoNum type="alphaLcParenR"/>
            </a:pPr>
            <a:r>
              <a:rPr lang="hu-HU" sz="4000" b="1">
                <a:solidFill>
                  <a:prstClr val="black"/>
                </a:solidFill>
                <a:latin typeface="Calibri"/>
              </a:rPr>
              <a:t>A</a:t>
            </a:r>
            <a:r>
              <a:rPr lang="en-US" sz="4000" b="1" err="1">
                <a:solidFill>
                  <a:prstClr val="black"/>
                </a:solidFill>
                <a:latin typeface="Calibri"/>
              </a:rPr>
              <a:t>spects</a:t>
            </a:r>
            <a:r>
              <a:rPr lang="en-US" sz="4000" b="1">
                <a:solidFill>
                  <a:prstClr val="black"/>
                </a:solidFill>
                <a:latin typeface="Calibri"/>
              </a:rPr>
              <a:t> of food production sustainability</a:t>
            </a:r>
            <a:r>
              <a:rPr lang="hu-HU" sz="4000" b="1">
                <a:solidFill>
                  <a:prstClr val="black"/>
                </a:solidFill>
                <a:latin typeface="Calibri"/>
              </a:rPr>
              <a:t> </a:t>
            </a:r>
          </a:p>
        </p:txBody>
      </p:sp>
      <p:pic>
        <p:nvPicPr>
          <p:cNvPr id="7" name="Kép 6">
            <a:extLst>
              <a:ext uri="{FF2B5EF4-FFF2-40B4-BE49-F238E27FC236}">
                <a16:creationId xmlns:a16="http://schemas.microsoft.com/office/drawing/2014/main" id="{D35C6462-1D4E-4345-A3B2-78083E678898}"/>
              </a:ext>
            </a:extLst>
          </p:cNvPr>
          <p:cNvPicPr>
            <a:picLocks noChangeAspect="1"/>
          </p:cNvPicPr>
          <p:nvPr/>
        </p:nvPicPr>
        <p:blipFill>
          <a:blip r:embed="rId5"/>
          <a:stretch>
            <a:fillRect/>
          </a:stretch>
        </p:blipFill>
        <p:spPr>
          <a:xfrm>
            <a:off x="16283933" y="8232750"/>
            <a:ext cx="7957300" cy="3785160"/>
          </a:xfrm>
          <a:prstGeom prst="rect">
            <a:avLst/>
          </a:prstGeom>
        </p:spPr>
      </p:pic>
      <p:sp>
        <p:nvSpPr>
          <p:cNvPr id="8" name="Szövegdoboz 7">
            <a:extLst>
              <a:ext uri="{FF2B5EF4-FFF2-40B4-BE49-F238E27FC236}">
                <a16:creationId xmlns:a16="http://schemas.microsoft.com/office/drawing/2014/main" id="{2A773DE6-8D45-4E8D-AE48-6B2874D1CB13}"/>
              </a:ext>
            </a:extLst>
          </p:cNvPr>
          <p:cNvSpPr txBox="1"/>
          <p:nvPr/>
        </p:nvSpPr>
        <p:spPr>
          <a:xfrm>
            <a:off x="16860874" y="12220363"/>
            <a:ext cx="6953249" cy="1200329"/>
          </a:xfrm>
          <a:prstGeom prst="rect">
            <a:avLst/>
          </a:prstGeom>
          <a:noFill/>
        </p:spPr>
        <p:txBody>
          <a:bodyPr wrap="none" rtlCol="0">
            <a:spAutoFit/>
          </a:bodyPr>
          <a:lstStyle/>
          <a:p>
            <a:pPr algn="ctr" defTabSz="914446"/>
            <a:r>
              <a:rPr lang="en-US" b="1">
                <a:solidFill>
                  <a:srgbClr val="FF0000"/>
                </a:solidFill>
                <a:latin typeface="Calibri"/>
              </a:rPr>
              <a:t>Answers recorded on </a:t>
            </a:r>
            <a:r>
              <a:rPr lang="en-US" b="1" err="1">
                <a:solidFill>
                  <a:srgbClr val="FF0000"/>
                </a:solidFill>
                <a:latin typeface="Calibri"/>
              </a:rPr>
              <a:t>Wooclap</a:t>
            </a:r>
            <a:r>
              <a:rPr lang="en-US" b="1">
                <a:solidFill>
                  <a:srgbClr val="FF0000"/>
                </a:solidFill>
                <a:latin typeface="Calibri"/>
              </a:rPr>
              <a:t> and </a:t>
            </a:r>
          </a:p>
          <a:p>
            <a:pPr algn="ctr" defTabSz="914446"/>
            <a:r>
              <a:rPr lang="en-US" b="1">
                <a:solidFill>
                  <a:srgbClr val="FF0000"/>
                </a:solidFill>
                <a:latin typeface="Calibri"/>
              </a:rPr>
              <a:t>instant display during the lecture</a:t>
            </a:r>
          </a:p>
        </p:txBody>
      </p:sp>
    </p:spTree>
    <p:extLst>
      <p:ext uri="{BB962C8B-B14F-4D97-AF65-F5344CB8AC3E}">
        <p14:creationId xmlns:p14="http://schemas.microsoft.com/office/powerpoint/2010/main" val="155604479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Examples</a:t>
            </a:r>
            <a:r>
              <a:rPr lang="hu-HU" sz="6698" b="1">
                <a:solidFill>
                  <a:srgbClr val="FFFFFF"/>
                </a:solidFill>
              </a:rPr>
              <a:t> 2 – </a:t>
            </a:r>
            <a:r>
              <a:rPr lang="hu-HU" sz="6698" b="1" err="1">
                <a:solidFill>
                  <a:srgbClr val="FFFFFF"/>
                </a:solidFill>
              </a:rPr>
              <a:t>Module</a:t>
            </a:r>
            <a:r>
              <a:rPr lang="hu-HU" sz="6698" b="1">
                <a:solidFill>
                  <a:srgbClr val="FFFFFF"/>
                </a:solidFill>
              </a:rPr>
              <a:t> 3.</a:t>
            </a:r>
            <a:endParaRPr lang="es-ES" sz="6698" b="1">
              <a:solidFill>
                <a:srgbClr val="FFFFFF"/>
              </a:solidFill>
            </a:endParaRPr>
          </a:p>
        </p:txBody>
      </p:sp>
      <p:pic>
        <p:nvPicPr>
          <p:cNvPr id="11" name="Picture 3">
            <a:extLst>
              <a:ext uri="{FF2B5EF4-FFF2-40B4-BE49-F238E27FC236}">
                <a16:creationId xmlns:a16="http://schemas.microsoft.com/office/drawing/2014/main" id="{62E422DB-B421-4461-B969-F7EE4A0AEF4F}"/>
              </a:ext>
            </a:extLst>
          </p:cNvPr>
          <p:cNvPicPr>
            <a:picLocks noChangeAspect="1"/>
          </p:cNvPicPr>
          <p:nvPr/>
        </p:nvPicPr>
        <p:blipFill>
          <a:blip r:embed="rId5"/>
          <a:stretch>
            <a:fillRect/>
          </a:stretch>
        </p:blipFill>
        <p:spPr>
          <a:xfrm>
            <a:off x="10214691" y="3679279"/>
            <a:ext cx="13851960" cy="9721502"/>
          </a:xfrm>
          <a:prstGeom prst="rect">
            <a:avLst/>
          </a:prstGeom>
        </p:spPr>
      </p:pic>
      <p:sp>
        <p:nvSpPr>
          <p:cNvPr id="3" name="Szövegdoboz 2">
            <a:extLst>
              <a:ext uri="{FF2B5EF4-FFF2-40B4-BE49-F238E27FC236}">
                <a16:creationId xmlns:a16="http://schemas.microsoft.com/office/drawing/2014/main" id="{81925B2B-7EE9-486B-A4CA-BD06B6AE008D}"/>
              </a:ext>
            </a:extLst>
          </p:cNvPr>
          <p:cNvSpPr txBox="1"/>
          <p:nvPr/>
        </p:nvSpPr>
        <p:spPr>
          <a:xfrm>
            <a:off x="10193441" y="3836931"/>
            <a:ext cx="13967670" cy="646331"/>
          </a:xfrm>
          <a:prstGeom prst="rect">
            <a:avLst/>
          </a:prstGeom>
          <a:solidFill>
            <a:schemeClr val="bg1"/>
          </a:solidFill>
        </p:spPr>
        <p:txBody>
          <a:bodyPr wrap="none" rtlCol="0">
            <a:spAutoFit/>
          </a:bodyPr>
          <a:lstStyle/>
          <a:p>
            <a:pPr defTabSz="914446"/>
            <a:r>
              <a:rPr lang="en-US">
                <a:solidFill>
                  <a:prstClr val="black"/>
                </a:solidFill>
                <a:latin typeface="Calibri"/>
              </a:rPr>
              <a:t>Systematic Map for the promotion of sustainable healthy diet in Catalonia</a:t>
            </a:r>
          </a:p>
        </p:txBody>
      </p:sp>
      <p:sp>
        <p:nvSpPr>
          <p:cNvPr id="14" name="Szövegdoboz 13">
            <a:extLst>
              <a:ext uri="{FF2B5EF4-FFF2-40B4-BE49-F238E27FC236}">
                <a16:creationId xmlns:a16="http://schemas.microsoft.com/office/drawing/2014/main" id="{AF15F473-54BB-44E4-9CFF-1DBC2ECF483A}"/>
              </a:ext>
            </a:extLst>
          </p:cNvPr>
          <p:cNvSpPr txBox="1"/>
          <p:nvPr/>
        </p:nvSpPr>
        <p:spPr>
          <a:xfrm>
            <a:off x="160163" y="3945147"/>
            <a:ext cx="9587560" cy="3046988"/>
          </a:xfrm>
          <a:prstGeom prst="rect">
            <a:avLst/>
          </a:prstGeom>
          <a:noFill/>
        </p:spPr>
        <p:txBody>
          <a:bodyPr wrap="square">
            <a:spAutoFit/>
          </a:bodyPr>
          <a:lstStyle/>
          <a:p>
            <a:pPr defTabSz="914446"/>
            <a:r>
              <a:rPr lang="en-GB" sz="4800">
                <a:solidFill>
                  <a:prstClr val="black"/>
                </a:solidFill>
                <a:latin typeface="Calibri"/>
              </a:rPr>
              <a:t>Collaborative learning and construction of ideas (e.g.</a:t>
            </a:r>
            <a:r>
              <a:rPr lang="hu-HU" sz="4800">
                <a:solidFill>
                  <a:prstClr val="black"/>
                </a:solidFill>
                <a:latin typeface="Calibri"/>
              </a:rPr>
              <a:t>,</a:t>
            </a:r>
            <a:r>
              <a:rPr lang="en-GB" sz="4800">
                <a:solidFill>
                  <a:prstClr val="black"/>
                </a:solidFill>
                <a:latin typeface="Calibri"/>
              </a:rPr>
              <a:t> tool Mural used in the </a:t>
            </a:r>
            <a:r>
              <a:rPr lang="en-GB" sz="4800">
                <a:solidFill>
                  <a:srgbClr val="FF0000"/>
                </a:solidFill>
                <a:latin typeface="Calibri"/>
              </a:rPr>
              <a:t>Fit4Food</a:t>
            </a:r>
            <a:r>
              <a:rPr lang="en-GB" sz="4800">
                <a:solidFill>
                  <a:prstClr val="black"/>
                </a:solidFill>
                <a:latin typeface="Calibri"/>
              </a:rPr>
              <a:t> Barcelona Living Lab)</a:t>
            </a:r>
          </a:p>
        </p:txBody>
      </p:sp>
      <p:pic>
        <p:nvPicPr>
          <p:cNvPr id="5" name="Picture 4">
            <a:extLst>
              <a:ext uri="{FF2B5EF4-FFF2-40B4-BE49-F238E27FC236}">
                <a16:creationId xmlns:a16="http://schemas.microsoft.com/office/drawing/2014/main" id="{BB460649-A1C8-4E17-AA16-BAA8D5449736}"/>
              </a:ext>
            </a:extLst>
          </p:cNvPr>
          <p:cNvPicPr>
            <a:picLocks noChangeAspect="1"/>
          </p:cNvPicPr>
          <p:nvPr/>
        </p:nvPicPr>
        <p:blipFill rotWithShape="1">
          <a:blip r:embed="rId6"/>
          <a:srcRect l="22843" t="34384" r="27997"/>
          <a:stretch/>
        </p:blipFill>
        <p:spPr>
          <a:xfrm>
            <a:off x="444138" y="7659815"/>
            <a:ext cx="9303586" cy="5585454"/>
          </a:xfrm>
          <a:prstGeom prst="rect">
            <a:avLst/>
          </a:prstGeom>
        </p:spPr>
      </p:pic>
      <p:pic>
        <p:nvPicPr>
          <p:cNvPr id="8" name="Picture 7">
            <a:extLst>
              <a:ext uri="{FF2B5EF4-FFF2-40B4-BE49-F238E27FC236}">
                <a16:creationId xmlns:a16="http://schemas.microsoft.com/office/drawing/2014/main" id="{35C439BC-A115-4D96-A99F-7C7244641CA1}"/>
              </a:ext>
            </a:extLst>
          </p:cNvPr>
          <p:cNvPicPr>
            <a:picLocks noChangeAspect="1"/>
          </p:cNvPicPr>
          <p:nvPr/>
        </p:nvPicPr>
        <p:blipFill rotWithShape="1">
          <a:blip r:embed="rId6"/>
          <a:srcRect l="1718" t="3714" r="84065" b="88100"/>
          <a:stretch/>
        </p:blipFill>
        <p:spPr>
          <a:xfrm>
            <a:off x="9918997" y="12813525"/>
            <a:ext cx="3466648" cy="897818"/>
          </a:xfrm>
          <a:prstGeom prst="rect">
            <a:avLst/>
          </a:prstGeom>
        </p:spPr>
      </p:pic>
    </p:spTree>
    <p:extLst>
      <p:ext uri="{BB962C8B-B14F-4D97-AF65-F5344CB8AC3E}">
        <p14:creationId xmlns:p14="http://schemas.microsoft.com/office/powerpoint/2010/main" val="156974556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Examples</a:t>
            </a:r>
            <a:r>
              <a:rPr lang="hu-HU" sz="6698" b="1">
                <a:solidFill>
                  <a:srgbClr val="FFFFFF"/>
                </a:solidFill>
              </a:rPr>
              <a:t> 3. – </a:t>
            </a:r>
            <a:r>
              <a:rPr lang="hu-HU" sz="6698" b="1" err="1">
                <a:solidFill>
                  <a:srgbClr val="FFFFFF"/>
                </a:solidFill>
              </a:rPr>
              <a:t>Module</a:t>
            </a:r>
            <a:r>
              <a:rPr lang="hu-HU" sz="6698" b="1">
                <a:solidFill>
                  <a:srgbClr val="FFFFFF"/>
                </a:solidFill>
              </a:rPr>
              <a:t> 3</a:t>
            </a:r>
            <a:endParaRPr lang="es-ES" sz="6698" b="1">
              <a:solidFill>
                <a:srgbClr val="FFFFFF"/>
              </a:solidFill>
            </a:endParaRPr>
          </a:p>
        </p:txBody>
      </p:sp>
      <p:sp>
        <p:nvSpPr>
          <p:cNvPr id="6" name="Content Placeholder 2">
            <a:extLst>
              <a:ext uri="{FF2B5EF4-FFF2-40B4-BE49-F238E27FC236}">
                <a16:creationId xmlns:a16="http://schemas.microsoft.com/office/drawing/2014/main" id="{47A960F3-5414-43F0-B3FA-9906593C65FF}"/>
              </a:ext>
            </a:extLst>
          </p:cNvPr>
          <p:cNvSpPr>
            <a:spLocks noGrp="1"/>
          </p:cNvSpPr>
          <p:nvPr>
            <p:ph idx="1"/>
          </p:nvPr>
        </p:nvSpPr>
        <p:spPr>
          <a:xfrm>
            <a:off x="773368" y="3933767"/>
            <a:ext cx="10836550" cy="4888770"/>
          </a:xfrm>
        </p:spPr>
        <p:txBody>
          <a:bodyPr>
            <a:normAutofit fontScale="92500" lnSpcReduction="20000"/>
          </a:bodyPr>
          <a:lstStyle/>
          <a:p>
            <a:r>
              <a:rPr lang="en-GB"/>
              <a:t>Use of interactive apps to map food environments and report experiences for example through photovoice.</a:t>
            </a:r>
          </a:p>
          <a:p>
            <a:r>
              <a:rPr lang="en-GB"/>
              <a:t>Also the Sustainability game could be adapted and be useful </a:t>
            </a:r>
          </a:p>
        </p:txBody>
      </p:sp>
      <p:pic>
        <p:nvPicPr>
          <p:cNvPr id="7" name="Picture 3">
            <a:extLst>
              <a:ext uri="{FF2B5EF4-FFF2-40B4-BE49-F238E27FC236}">
                <a16:creationId xmlns:a16="http://schemas.microsoft.com/office/drawing/2014/main" id="{ADD2C1EF-B534-42E5-89C1-707C3BAB2892}"/>
              </a:ext>
            </a:extLst>
          </p:cNvPr>
          <p:cNvPicPr>
            <a:picLocks noChangeAspect="1"/>
          </p:cNvPicPr>
          <p:nvPr/>
        </p:nvPicPr>
        <p:blipFill>
          <a:blip r:embed="rId5"/>
          <a:stretch>
            <a:fillRect/>
          </a:stretch>
        </p:blipFill>
        <p:spPr>
          <a:xfrm>
            <a:off x="12542461" y="3615495"/>
            <a:ext cx="11591660" cy="9768894"/>
          </a:xfrm>
          <a:prstGeom prst="rect">
            <a:avLst/>
          </a:prstGeom>
        </p:spPr>
      </p:pic>
      <p:pic>
        <p:nvPicPr>
          <p:cNvPr id="8" name="Picture 4">
            <a:extLst>
              <a:ext uri="{FF2B5EF4-FFF2-40B4-BE49-F238E27FC236}">
                <a16:creationId xmlns:a16="http://schemas.microsoft.com/office/drawing/2014/main" id="{7F7B2F55-2BBD-40E9-9D4F-111BD0E44537}"/>
              </a:ext>
            </a:extLst>
          </p:cNvPr>
          <p:cNvPicPr>
            <a:picLocks noChangeAspect="1"/>
          </p:cNvPicPr>
          <p:nvPr/>
        </p:nvPicPr>
        <p:blipFill>
          <a:blip r:embed="rId6"/>
          <a:stretch>
            <a:fillRect/>
          </a:stretch>
        </p:blipFill>
        <p:spPr>
          <a:xfrm>
            <a:off x="702334" y="8822536"/>
            <a:ext cx="11142382" cy="4561852"/>
          </a:xfrm>
          <a:prstGeom prst="rect">
            <a:avLst/>
          </a:prstGeom>
        </p:spPr>
      </p:pic>
    </p:spTree>
    <p:extLst>
      <p:ext uri="{BB962C8B-B14F-4D97-AF65-F5344CB8AC3E}">
        <p14:creationId xmlns:p14="http://schemas.microsoft.com/office/powerpoint/2010/main" val="417463798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5527" y="731487"/>
            <a:ext cx="17234340" cy="2285702"/>
          </a:xfrm>
        </p:spPr>
        <p:txBody>
          <a:bodyPr anchor="t">
            <a:normAutofit/>
          </a:bodyPr>
          <a:lstStyle/>
          <a:p>
            <a:pPr algn="l">
              <a:lnSpc>
                <a:spcPct val="90000"/>
              </a:lnSpc>
            </a:pPr>
            <a:r>
              <a:rPr lang="en-US" sz="6698" b="1">
                <a:solidFill>
                  <a:srgbClr val="FFFFFF"/>
                </a:solidFill>
              </a:rPr>
              <a:t>Examples</a:t>
            </a:r>
            <a:r>
              <a:rPr lang="hu-HU" sz="6698" b="1">
                <a:solidFill>
                  <a:srgbClr val="FFFFFF"/>
                </a:solidFill>
              </a:rPr>
              <a:t> 4. – Basic </a:t>
            </a:r>
            <a:r>
              <a:rPr lang="hu-HU" sz="6698" b="1" err="1">
                <a:solidFill>
                  <a:srgbClr val="FFFFFF"/>
                </a:solidFill>
              </a:rPr>
              <a:t>tools</a:t>
            </a:r>
            <a:endParaRPr lang="es-ES" sz="6698" b="1">
              <a:solidFill>
                <a:srgbClr val="FFFFFF"/>
              </a:solidFill>
            </a:endParaRPr>
          </a:p>
        </p:txBody>
      </p:sp>
      <p:pic>
        <p:nvPicPr>
          <p:cNvPr id="5" name="Kép 4">
            <a:extLst>
              <a:ext uri="{FF2B5EF4-FFF2-40B4-BE49-F238E27FC236}">
                <a16:creationId xmlns:a16="http://schemas.microsoft.com/office/drawing/2014/main" id="{9347165A-C434-441F-B933-48A4D492980B}"/>
              </a:ext>
            </a:extLst>
          </p:cNvPr>
          <p:cNvPicPr>
            <a:picLocks noChangeAspect="1"/>
          </p:cNvPicPr>
          <p:nvPr/>
        </p:nvPicPr>
        <p:blipFill>
          <a:blip r:embed="rId5"/>
          <a:stretch>
            <a:fillRect/>
          </a:stretch>
        </p:blipFill>
        <p:spPr>
          <a:xfrm>
            <a:off x="80837" y="4338138"/>
            <a:ext cx="11089940" cy="9007836"/>
          </a:xfrm>
          <a:prstGeom prst="rect">
            <a:avLst/>
          </a:prstGeom>
        </p:spPr>
      </p:pic>
      <p:pic>
        <p:nvPicPr>
          <p:cNvPr id="6" name="Kép 5">
            <a:extLst>
              <a:ext uri="{FF2B5EF4-FFF2-40B4-BE49-F238E27FC236}">
                <a16:creationId xmlns:a16="http://schemas.microsoft.com/office/drawing/2014/main" id="{DBA804F6-F1DB-444F-903C-E5BABB670A08}"/>
              </a:ext>
            </a:extLst>
          </p:cNvPr>
          <p:cNvPicPr>
            <a:picLocks noChangeAspect="1"/>
          </p:cNvPicPr>
          <p:nvPr/>
        </p:nvPicPr>
        <p:blipFill>
          <a:blip r:embed="rId6"/>
          <a:stretch>
            <a:fillRect/>
          </a:stretch>
        </p:blipFill>
        <p:spPr>
          <a:xfrm>
            <a:off x="10255984" y="3444154"/>
            <a:ext cx="14129606" cy="4764004"/>
          </a:xfrm>
          <a:prstGeom prst="rect">
            <a:avLst/>
          </a:prstGeom>
        </p:spPr>
      </p:pic>
      <p:sp>
        <p:nvSpPr>
          <p:cNvPr id="7" name="Szövegdoboz 6">
            <a:extLst>
              <a:ext uri="{FF2B5EF4-FFF2-40B4-BE49-F238E27FC236}">
                <a16:creationId xmlns:a16="http://schemas.microsoft.com/office/drawing/2014/main" id="{B5547F50-3EEC-4C79-AA33-976FA7C3AB3B}"/>
              </a:ext>
            </a:extLst>
          </p:cNvPr>
          <p:cNvSpPr txBox="1"/>
          <p:nvPr/>
        </p:nvSpPr>
        <p:spPr>
          <a:xfrm>
            <a:off x="16624221" y="4124466"/>
            <a:ext cx="7690752" cy="646331"/>
          </a:xfrm>
          <a:prstGeom prst="rect">
            <a:avLst/>
          </a:prstGeom>
          <a:noFill/>
        </p:spPr>
        <p:txBody>
          <a:bodyPr wrap="square" rtlCol="0">
            <a:spAutoFit/>
          </a:bodyPr>
          <a:lstStyle/>
          <a:p>
            <a:pPr defTabSz="914446"/>
            <a:r>
              <a:rPr lang="en-US" b="1">
                <a:solidFill>
                  <a:srgbClr val="FF0000"/>
                </a:solidFill>
                <a:latin typeface="Calibri"/>
              </a:rPr>
              <a:t>Programmed Midterm</a:t>
            </a:r>
            <a:r>
              <a:rPr lang="hu-HU" b="1">
                <a:solidFill>
                  <a:srgbClr val="FF0000"/>
                </a:solidFill>
                <a:latin typeface="Calibri"/>
              </a:rPr>
              <a:t> </a:t>
            </a:r>
            <a:r>
              <a:rPr lang="en-US" b="1">
                <a:solidFill>
                  <a:srgbClr val="FF0000"/>
                </a:solidFill>
                <a:latin typeface="Calibri"/>
              </a:rPr>
              <a:t>Test on Moodle</a:t>
            </a:r>
          </a:p>
        </p:txBody>
      </p:sp>
      <p:sp>
        <p:nvSpPr>
          <p:cNvPr id="8" name="Szövegdoboz 7">
            <a:extLst>
              <a:ext uri="{FF2B5EF4-FFF2-40B4-BE49-F238E27FC236}">
                <a16:creationId xmlns:a16="http://schemas.microsoft.com/office/drawing/2014/main" id="{6D3F3C96-2D89-4FEB-B2F9-C1EB141E4913}"/>
              </a:ext>
            </a:extLst>
          </p:cNvPr>
          <p:cNvSpPr txBox="1"/>
          <p:nvPr/>
        </p:nvSpPr>
        <p:spPr>
          <a:xfrm>
            <a:off x="5063057" y="10745056"/>
            <a:ext cx="8887660" cy="1200329"/>
          </a:xfrm>
          <a:prstGeom prst="rect">
            <a:avLst/>
          </a:prstGeom>
          <a:noFill/>
        </p:spPr>
        <p:txBody>
          <a:bodyPr wrap="square" rtlCol="0">
            <a:spAutoFit/>
          </a:bodyPr>
          <a:lstStyle/>
          <a:p>
            <a:pPr algn="ctr" defTabSz="914446"/>
            <a:r>
              <a:rPr lang="en-US" b="1">
                <a:solidFill>
                  <a:srgbClr val="FF0000"/>
                </a:solidFill>
                <a:latin typeface="Calibri"/>
              </a:rPr>
              <a:t>Slides and video recordings of ZOOM lectures</a:t>
            </a:r>
          </a:p>
          <a:p>
            <a:pPr algn="ctr" defTabSz="914446"/>
            <a:r>
              <a:rPr lang="en-US" b="1">
                <a:solidFill>
                  <a:srgbClr val="FF0000"/>
                </a:solidFill>
                <a:latin typeface="Calibri"/>
              </a:rPr>
              <a:t> posted on MOODLE</a:t>
            </a:r>
          </a:p>
        </p:txBody>
      </p:sp>
      <p:pic>
        <p:nvPicPr>
          <p:cNvPr id="10" name="Kép 9">
            <a:extLst>
              <a:ext uri="{FF2B5EF4-FFF2-40B4-BE49-F238E27FC236}">
                <a16:creationId xmlns:a16="http://schemas.microsoft.com/office/drawing/2014/main" id="{76A3B048-52EF-48AC-914A-E701001A001E}"/>
              </a:ext>
            </a:extLst>
          </p:cNvPr>
          <p:cNvPicPr>
            <a:picLocks noChangeAspect="1"/>
          </p:cNvPicPr>
          <p:nvPr/>
        </p:nvPicPr>
        <p:blipFill>
          <a:blip r:embed="rId7"/>
          <a:stretch>
            <a:fillRect/>
          </a:stretch>
        </p:blipFill>
        <p:spPr>
          <a:xfrm>
            <a:off x="13975909" y="8512984"/>
            <a:ext cx="10054020" cy="4898812"/>
          </a:xfrm>
          <a:prstGeom prst="rect">
            <a:avLst/>
          </a:prstGeom>
        </p:spPr>
      </p:pic>
      <p:sp>
        <p:nvSpPr>
          <p:cNvPr id="12" name="Szövegdoboz 11">
            <a:extLst>
              <a:ext uri="{FF2B5EF4-FFF2-40B4-BE49-F238E27FC236}">
                <a16:creationId xmlns:a16="http://schemas.microsoft.com/office/drawing/2014/main" id="{30B1C196-77A0-4B4C-844C-63BB64A7D116}"/>
              </a:ext>
            </a:extLst>
          </p:cNvPr>
          <p:cNvSpPr txBox="1"/>
          <p:nvPr/>
        </p:nvSpPr>
        <p:spPr>
          <a:xfrm>
            <a:off x="18178776" y="7948821"/>
            <a:ext cx="4790157" cy="646331"/>
          </a:xfrm>
          <a:prstGeom prst="rect">
            <a:avLst/>
          </a:prstGeom>
          <a:noFill/>
        </p:spPr>
        <p:txBody>
          <a:bodyPr wrap="none" rtlCol="0">
            <a:spAutoFit/>
          </a:bodyPr>
          <a:lstStyle/>
          <a:p>
            <a:pPr algn="ctr" defTabSz="914446"/>
            <a:r>
              <a:rPr lang="en-US" b="1">
                <a:solidFill>
                  <a:srgbClr val="FF0000"/>
                </a:solidFill>
                <a:latin typeface="Calibri"/>
              </a:rPr>
              <a:t>Editing a draft on Teams</a:t>
            </a:r>
          </a:p>
        </p:txBody>
      </p:sp>
      <p:sp>
        <p:nvSpPr>
          <p:cNvPr id="16" name="Szövegdoboz 15">
            <a:extLst>
              <a:ext uri="{FF2B5EF4-FFF2-40B4-BE49-F238E27FC236}">
                <a16:creationId xmlns:a16="http://schemas.microsoft.com/office/drawing/2014/main" id="{BDA6DE2B-F7FC-4C32-8054-EE4C541CABC7}"/>
              </a:ext>
            </a:extLst>
          </p:cNvPr>
          <p:cNvSpPr txBox="1"/>
          <p:nvPr/>
        </p:nvSpPr>
        <p:spPr>
          <a:xfrm>
            <a:off x="7064963" y="5396197"/>
            <a:ext cx="9560502" cy="646331"/>
          </a:xfrm>
          <a:prstGeom prst="rect">
            <a:avLst/>
          </a:prstGeom>
          <a:noFill/>
        </p:spPr>
        <p:txBody>
          <a:bodyPr wrap="none" rtlCol="0">
            <a:spAutoFit/>
          </a:bodyPr>
          <a:lstStyle/>
          <a:p>
            <a:pPr defTabSz="914446"/>
            <a:r>
              <a:rPr lang="en-US" b="1">
                <a:solidFill>
                  <a:srgbClr val="FF0000"/>
                </a:solidFill>
                <a:latin typeface="Calibri"/>
              </a:rPr>
              <a:t>Saved explanation written on ZOOM Whiteboard</a:t>
            </a:r>
          </a:p>
        </p:txBody>
      </p:sp>
      <p:pic>
        <p:nvPicPr>
          <p:cNvPr id="20" name="Kép 19">
            <a:extLst>
              <a:ext uri="{FF2B5EF4-FFF2-40B4-BE49-F238E27FC236}">
                <a16:creationId xmlns:a16="http://schemas.microsoft.com/office/drawing/2014/main" id="{E7593918-A76F-4FCC-B3DE-454C243AEF44}"/>
              </a:ext>
            </a:extLst>
          </p:cNvPr>
          <p:cNvPicPr>
            <a:picLocks noChangeAspect="1"/>
          </p:cNvPicPr>
          <p:nvPr/>
        </p:nvPicPr>
        <p:blipFill>
          <a:blip r:embed="rId8"/>
          <a:stretch>
            <a:fillRect/>
          </a:stretch>
        </p:blipFill>
        <p:spPr>
          <a:xfrm>
            <a:off x="7650118" y="6083796"/>
            <a:ext cx="6300602" cy="4248724"/>
          </a:xfrm>
          <a:prstGeom prst="rect">
            <a:avLst/>
          </a:prstGeom>
        </p:spPr>
      </p:pic>
      <p:sp>
        <p:nvSpPr>
          <p:cNvPr id="3" name="Téglalap 2">
            <a:extLst>
              <a:ext uri="{FF2B5EF4-FFF2-40B4-BE49-F238E27FC236}">
                <a16:creationId xmlns:a16="http://schemas.microsoft.com/office/drawing/2014/main" id="{2157A7A1-1D08-4D14-A31F-41BA4335A06F}"/>
              </a:ext>
            </a:extLst>
          </p:cNvPr>
          <p:cNvSpPr/>
          <p:nvPr/>
        </p:nvSpPr>
        <p:spPr>
          <a:xfrm>
            <a:off x="17117780" y="4848710"/>
            <a:ext cx="6912150" cy="273446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46"/>
            <a:endParaRPr lang="hu-HU">
              <a:solidFill>
                <a:prstClr val="white"/>
              </a:solidFill>
              <a:latin typeface="Calibri"/>
            </a:endParaRPr>
          </a:p>
        </p:txBody>
      </p:sp>
      <p:pic>
        <p:nvPicPr>
          <p:cNvPr id="9" name="Kép 8">
            <a:extLst>
              <a:ext uri="{FF2B5EF4-FFF2-40B4-BE49-F238E27FC236}">
                <a16:creationId xmlns:a16="http://schemas.microsoft.com/office/drawing/2014/main" id="{F4DBA128-71D4-4C04-A981-7A94EE40578C}"/>
              </a:ext>
            </a:extLst>
          </p:cNvPr>
          <p:cNvPicPr>
            <a:picLocks noChangeAspect="1"/>
          </p:cNvPicPr>
          <p:nvPr/>
        </p:nvPicPr>
        <p:blipFill>
          <a:blip r:embed="rId9"/>
          <a:stretch>
            <a:fillRect/>
          </a:stretch>
        </p:blipFill>
        <p:spPr>
          <a:xfrm>
            <a:off x="14400401" y="6446613"/>
            <a:ext cx="2692188" cy="2273122"/>
          </a:xfrm>
          <a:prstGeom prst="rect">
            <a:avLst/>
          </a:prstGeom>
        </p:spPr>
      </p:pic>
    </p:spTree>
    <p:extLst>
      <p:ext uri="{BB962C8B-B14F-4D97-AF65-F5344CB8AC3E}">
        <p14:creationId xmlns:p14="http://schemas.microsoft.com/office/powerpoint/2010/main" val="365956509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CEE0ACBD-4018-49A2-94C3-90B6363B6876}"/>
              </a:ext>
            </a:extLst>
          </p:cNvPr>
          <p:cNvPicPr>
            <a:picLocks noChangeAspect="1"/>
          </p:cNvPicPr>
          <p:nvPr/>
        </p:nvPicPr>
        <p:blipFill>
          <a:blip r:embed="rId2"/>
          <a:stretch>
            <a:fillRect/>
          </a:stretch>
        </p:blipFill>
        <p:spPr>
          <a:xfrm>
            <a:off x="1588" y="895"/>
            <a:ext cx="24452322" cy="13714214"/>
          </a:xfrm>
          <a:prstGeom prst="rect">
            <a:avLst/>
          </a:prstGeom>
        </p:spPr>
      </p:pic>
    </p:spTree>
    <p:extLst>
      <p:ext uri="{BB962C8B-B14F-4D97-AF65-F5344CB8AC3E}">
        <p14:creationId xmlns:p14="http://schemas.microsoft.com/office/powerpoint/2010/main" val="1081545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983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2799322" y="4375159"/>
            <a:ext cx="18765848" cy="4511625"/>
          </a:xfrm>
        </p:spPr>
        <p:txBody>
          <a:bodyPr anchor="t">
            <a:noAutofit/>
          </a:bodyPr>
          <a:lstStyle/>
          <a:p>
            <a:pPr algn="l">
              <a:lnSpc>
                <a:spcPct val="80000"/>
              </a:lnSpc>
            </a:pPr>
            <a:r>
              <a:rPr lang="es-ES" sz="18000" b="1" spc="-150">
                <a:solidFill>
                  <a:schemeClr val="bg1"/>
                </a:solidFill>
              </a:rPr>
              <a:t>Tool </a:t>
            </a:r>
            <a:r>
              <a:rPr lang="es-ES" sz="18000" b="1" spc="-150" err="1">
                <a:solidFill>
                  <a:schemeClr val="bg1"/>
                </a:solidFill>
              </a:rPr>
              <a:t>choice</a:t>
            </a:r>
            <a:r>
              <a:rPr lang="es-ES" sz="18000" b="1" spc="-150">
                <a:solidFill>
                  <a:schemeClr val="bg1"/>
                </a:solidFill>
              </a:rPr>
              <a:t>: </a:t>
            </a:r>
            <a:br>
              <a:rPr lang="es-ES" sz="18000" b="1" spc="-150">
                <a:solidFill>
                  <a:schemeClr val="bg1"/>
                </a:solidFill>
              </a:rPr>
            </a:br>
            <a:r>
              <a:rPr lang="es-ES" sz="18000" b="1" spc="-150">
                <a:solidFill>
                  <a:schemeClr val="bg1"/>
                </a:solidFill>
              </a:rPr>
              <a:t>Virtual </a:t>
            </a:r>
            <a:r>
              <a:rPr lang="es-ES" sz="18000" b="1" spc="-150" err="1">
                <a:solidFill>
                  <a:schemeClr val="bg1"/>
                </a:solidFill>
              </a:rPr>
              <a:t>Reality</a:t>
            </a:r>
            <a:endParaRPr lang="es-ES" sz="18000" b="1" spc="-150">
              <a:solidFill>
                <a:schemeClr val="bg1"/>
              </a:solidFill>
            </a:endParaRPr>
          </a:p>
        </p:txBody>
      </p:sp>
      <p:sp>
        <p:nvSpPr>
          <p:cNvPr id="3" name="Subtítulo 2"/>
          <p:cNvSpPr>
            <a:spLocks noGrp="1"/>
          </p:cNvSpPr>
          <p:nvPr>
            <p:ph type="subTitle" idx="1"/>
          </p:nvPr>
        </p:nvSpPr>
        <p:spPr>
          <a:xfrm>
            <a:off x="2851161" y="8938616"/>
            <a:ext cx="18506651" cy="1738742"/>
          </a:xfrm>
        </p:spPr>
        <p:txBody>
          <a:bodyPr anchor="t">
            <a:normAutofit/>
          </a:bodyPr>
          <a:lstStyle/>
          <a:p>
            <a:pPr algn="l">
              <a:lnSpc>
                <a:spcPct val="90000"/>
              </a:lnSpc>
            </a:pPr>
            <a:r>
              <a:rPr lang="en-IE" sz="4300">
                <a:solidFill>
                  <a:srgbClr val="FFFFFF"/>
                </a:solidFill>
              </a:rPr>
              <a:t>Trinity College  | Ireland and 03.02.2021 </a:t>
            </a:r>
          </a:p>
          <a:p>
            <a:pPr algn="l">
              <a:lnSpc>
                <a:spcPct val="90000"/>
              </a:lnSpc>
            </a:pPr>
            <a:r>
              <a:rPr lang="en-IE" sz="4300">
                <a:solidFill>
                  <a:srgbClr val="FFFFFF"/>
                </a:solidFill>
              </a:rPr>
              <a:t>Jake Rowan Byrne</a:t>
            </a:r>
          </a:p>
        </p:txBody>
      </p:sp>
    </p:spTree>
    <p:extLst>
      <p:ext uri="{BB962C8B-B14F-4D97-AF65-F5344CB8AC3E}">
        <p14:creationId xmlns:p14="http://schemas.microsoft.com/office/powerpoint/2010/main" val="281919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rPr>
              <a:t>LET'S PARTECIPATE!</a:t>
            </a:r>
            <a:br>
              <a:rPr lang="en-US" sz="6700" b="1"/>
            </a:br>
            <a:r>
              <a:rPr lang="en-US" sz="4800" b="1">
                <a:solidFill>
                  <a:srgbClr val="FFFFFF"/>
                </a:solidFill>
                <a:cs typeface="Calibri"/>
              </a:rPr>
              <a:t>Connect via computer or smartphone</a:t>
            </a:r>
            <a:endParaRPr lang="fr-FR"/>
          </a:p>
        </p:txBody>
      </p:sp>
      <p:pic>
        <p:nvPicPr>
          <p:cNvPr id="4" name="Image 4">
            <a:extLst>
              <a:ext uri="{FF2B5EF4-FFF2-40B4-BE49-F238E27FC236}">
                <a16:creationId xmlns:a16="http://schemas.microsoft.com/office/drawing/2014/main" id="{386ECFCB-E4F4-4466-9577-2F36290D747E}"/>
              </a:ext>
            </a:extLst>
          </p:cNvPr>
          <p:cNvPicPr>
            <a:picLocks noChangeAspect="1"/>
          </p:cNvPicPr>
          <p:nvPr/>
        </p:nvPicPr>
        <p:blipFill rotWithShape="1">
          <a:blip r:embed="rId4"/>
          <a:srcRect t="16698" r="-95" b="-190"/>
          <a:stretch/>
        </p:blipFill>
        <p:spPr>
          <a:xfrm>
            <a:off x="3449" y="3873831"/>
            <a:ext cx="24379761" cy="10205413"/>
          </a:xfrm>
          <a:prstGeom prst="rect">
            <a:avLst/>
          </a:prstGeom>
        </p:spPr>
      </p:pic>
    </p:spTree>
    <p:extLst>
      <p:ext uri="{BB962C8B-B14F-4D97-AF65-F5344CB8AC3E}">
        <p14:creationId xmlns:p14="http://schemas.microsoft.com/office/powerpoint/2010/main" val="2557492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7236584" cy="2286000"/>
          </a:xfrm>
        </p:spPr>
        <p:txBody>
          <a:bodyPr anchor="t">
            <a:normAutofit fontScale="90000"/>
          </a:bodyPr>
          <a:lstStyle/>
          <a:p>
            <a:pPr algn="l">
              <a:lnSpc>
                <a:spcPct val="90000"/>
              </a:lnSpc>
            </a:pPr>
            <a:r>
              <a:rPr lang="en-US" sz="6700" b="1">
                <a:solidFill>
                  <a:srgbClr val="FFFFFF"/>
                </a:solidFill>
              </a:rPr>
              <a:t>About me</a:t>
            </a:r>
            <a:br>
              <a:rPr lang="en-US" sz="6700" b="1">
                <a:solidFill>
                  <a:srgbClr val="FFFFFF"/>
                </a:solidFill>
              </a:rPr>
            </a:br>
            <a:r>
              <a:rPr lang="es-ES_tradnl" sz="7200">
                <a:solidFill>
                  <a:srgbClr val="FFFFFF"/>
                </a:solidFill>
              </a:rPr>
              <a:t>Jake Rowan Byrne</a:t>
            </a:r>
            <a:br>
              <a:rPr lang="es-ES" sz="7200">
                <a:solidFill>
                  <a:srgbClr val="FFFFFF"/>
                </a:solidFill>
              </a:rPr>
            </a:br>
            <a:endParaRPr lang="es-ES" sz="6700" b="1">
              <a:solidFill>
                <a:srgbClr val="FFFFFF"/>
              </a:solidFill>
            </a:endParaRPr>
          </a:p>
        </p:txBody>
      </p:sp>
      <p:sp>
        <p:nvSpPr>
          <p:cNvPr id="3" name="Marcador de contenido 2"/>
          <p:cNvSpPr>
            <a:spLocks noGrp="1"/>
          </p:cNvSpPr>
          <p:nvPr>
            <p:ph idx="1"/>
          </p:nvPr>
        </p:nvSpPr>
        <p:spPr>
          <a:xfrm>
            <a:off x="2852299" y="5740165"/>
            <a:ext cx="13149701" cy="5554172"/>
          </a:xfrm>
        </p:spPr>
        <p:txBody>
          <a:bodyPr wrap="square" numCol="1" spcCol="1080000">
            <a:noAutofit/>
          </a:bodyPr>
          <a:lstStyle/>
          <a:p>
            <a:pPr marL="0" indent="0">
              <a:lnSpc>
                <a:spcPct val="110000"/>
              </a:lnSpc>
              <a:buNone/>
            </a:pPr>
            <a:r>
              <a:rPr lang="en-IE" sz="4100">
                <a:solidFill>
                  <a:srgbClr val="2259A6"/>
                </a:solidFill>
              </a:rPr>
              <a:t>Assistant professor, School of Education TCD</a:t>
            </a:r>
          </a:p>
          <a:p>
            <a:pPr marL="0" indent="0">
              <a:lnSpc>
                <a:spcPct val="110000"/>
              </a:lnSpc>
              <a:buNone/>
            </a:pPr>
            <a:endParaRPr lang="it-IT" sz="4100">
              <a:solidFill>
                <a:srgbClr val="2259A6"/>
              </a:solidFill>
            </a:endParaRPr>
          </a:p>
          <a:p>
            <a:pPr marL="0" indent="0">
              <a:lnSpc>
                <a:spcPct val="110000"/>
              </a:lnSpc>
              <a:buNone/>
            </a:pPr>
            <a:r>
              <a:rPr lang="it-IT" sz="4100">
                <a:solidFill>
                  <a:srgbClr val="2259A6"/>
                </a:solidFill>
              </a:rPr>
              <a:t>Teaching:</a:t>
            </a:r>
          </a:p>
          <a:p>
            <a:pPr>
              <a:lnSpc>
                <a:spcPct val="110000"/>
              </a:lnSpc>
            </a:pPr>
            <a:r>
              <a:rPr lang="en-GB" sz="4100" i="1">
                <a:solidFill>
                  <a:srgbClr val="2259A6"/>
                </a:solidFill>
              </a:rPr>
              <a:t>Contemporary Teaching and Learning Practices</a:t>
            </a:r>
          </a:p>
          <a:p>
            <a:pPr>
              <a:lnSpc>
                <a:spcPct val="110000"/>
              </a:lnSpc>
            </a:pPr>
            <a:r>
              <a:rPr lang="en-IE" sz="4100" i="1">
                <a:solidFill>
                  <a:srgbClr val="2259A6"/>
                </a:solidFill>
              </a:rPr>
              <a:t>Introduction to Programming (Software and Hardware)</a:t>
            </a:r>
          </a:p>
          <a:p>
            <a:pPr>
              <a:lnSpc>
                <a:spcPct val="110000"/>
              </a:lnSpc>
            </a:pPr>
            <a:r>
              <a:rPr lang="en-IE" sz="4100" i="1">
                <a:solidFill>
                  <a:srgbClr val="2259A6"/>
                </a:solidFill>
              </a:rPr>
              <a:t>Creativity, Design Thinking and Innovation</a:t>
            </a:r>
          </a:p>
          <a:p>
            <a:pPr>
              <a:lnSpc>
                <a:spcPct val="110000"/>
              </a:lnSpc>
            </a:pPr>
            <a:r>
              <a:rPr lang="en-IE" sz="4100" i="1" err="1">
                <a:solidFill>
                  <a:srgbClr val="2259A6"/>
                </a:solidFill>
              </a:rPr>
              <a:t>Transdisciplinarity</a:t>
            </a:r>
            <a:r>
              <a:rPr lang="en-IE" sz="4100" i="1">
                <a:solidFill>
                  <a:srgbClr val="2259A6"/>
                </a:solidFill>
              </a:rPr>
              <a:t> </a:t>
            </a:r>
          </a:p>
        </p:txBody>
      </p:sp>
      <p:pic>
        <p:nvPicPr>
          <p:cNvPr id="5" name="Picture 2" descr="About Jake - Jake Rowan Byrne">
            <a:extLst>
              <a:ext uri="{FF2B5EF4-FFF2-40B4-BE49-F238E27FC236}">
                <a16:creationId xmlns:a16="http://schemas.microsoft.com/office/drawing/2014/main" id="{8C5E3198-D01E-4379-945A-9E5B9F924F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86644" y="5740165"/>
            <a:ext cx="5080635" cy="464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40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7236584" cy="2286000"/>
          </a:xfrm>
        </p:spPr>
        <p:txBody>
          <a:bodyPr anchor="t">
            <a:normAutofit/>
          </a:bodyPr>
          <a:lstStyle/>
          <a:p>
            <a:pPr algn="l">
              <a:lnSpc>
                <a:spcPct val="90000"/>
              </a:lnSpc>
            </a:pPr>
            <a:r>
              <a:rPr lang="en-US" sz="6700" b="1">
                <a:solidFill>
                  <a:srgbClr val="FFFFFF"/>
                </a:solidFill>
              </a:rPr>
              <a:t>Which tool I have chosen and how I could use it in my course</a:t>
            </a:r>
            <a:endParaRPr lang="es-ES" sz="6700" b="1">
              <a:solidFill>
                <a:srgbClr val="FFFFFF"/>
              </a:solidFill>
            </a:endParaRPr>
          </a:p>
        </p:txBody>
      </p:sp>
      <p:sp>
        <p:nvSpPr>
          <p:cNvPr id="3" name="Marcador de contenido 2"/>
          <p:cNvSpPr>
            <a:spLocks noGrp="1"/>
          </p:cNvSpPr>
          <p:nvPr>
            <p:ph idx="1"/>
          </p:nvPr>
        </p:nvSpPr>
        <p:spPr>
          <a:xfrm>
            <a:off x="1959341" y="4044465"/>
            <a:ext cx="20468491" cy="7297614"/>
          </a:xfrm>
        </p:spPr>
        <p:txBody>
          <a:bodyPr wrap="square" numCol="2" spcCol="1080000">
            <a:noAutofit/>
          </a:bodyPr>
          <a:lstStyle/>
          <a:p>
            <a:pPr marL="0" indent="0">
              <a:lnSpc>
                <a:spcPct val="110000"/>
              </a:lnSpc>
              <a:buNone/>
            </a:pPr>
            <a:r>
              <a:rPr lang="en-IE" sz="4100">
                <a:solidFill>
                  <a:srgbClr val="2259A6"/>
                </a:solidFill>
              </a:rPr>
              <a:t>Students will develop an advanced understanding of </a:t>
            </a:r>
            <a:r>
              <a:rPr lang="en-IE" sz="4100" err="1">
                <a:solidFill>
                  <a:srgbClr val="2259A6"/>
                </a:solidFill>
              </a:rPr>
              <a:t>transdisciplinarity</a:t>
            </a:r>
            <a:r>
              <a:rPr lang="en-IE" sz="4100">
                <a:solidFill>
                  <a:srgbClr val="2259A6"/>
                </a:solidFill>
              </a:rPr>
              <a:t> to enable them to work in a transdisciplinary/multidisciplinary/ </a:t>
            </a:r>
            <a:r>
              <a:rPr lang="en-IE" sz="4100" err="1">
                <a:solidFill>
                  <a:srgbClr val="2259A6"/>
                </a:solidFill>
              </a:rPr>
              <a:t>interisciplinary</a:t>
            </a:r>
            <a:r>
              <a:rPr lang="en-IE" sz="4100">
                <a:solidFill>
                  <a:srgbClr val="2259A6"/>
                </a:solidFill>
              </a:rPr>
              <a:t> teams. They will be able to demonstrate a critical appreciation of the challenges of integrating different disciplinary and transdisciplinary approaches and research methodologies.</a:t>
            </a:r>
          </a:p>
          <a:p>
            <a:pPr marL="0" indent="0">
              <a:lnSpc>
                <a:spcPct val="110000"/>
              </a:lnSpc>
              <a:buNone/>
            </a:pPr>
            <a:endParaRPr lang="fr-FR" sz="4100">
              <a:solidFill>
                <a:srgbClr val="2259A6"/>
              </a:solidFill>
            </a:endParaRPr>
          </a:p>
          <a:p>
            <a:pPr marL="0" indent="0">
              <a:lnSpc>
                <a:spcPct val="110000"/>
              </a:lnSpc>
              <a:buNone/>
            </a:pPr>
            <a:r>
              <a:rPr lang="en-IE" sz="4100">
                <a:solidFill>
                  <a:srgbClr val="2259A6"/>
                </a:solidFill>
              </a:rPr>
              <a:t>I’ll like to use </a:t>
            </a:r>
            <a:r>
              <a:rPr lang="en-IE" sz="4100" b="1">
                <a:solidFill>
                  <a:srgbClr val="2259A6"/>
                </a:solidFill>
              </a:rPr>
              <a:t>Virtual Reality</a:t>
            </a:r>
            <a:r>
              <a:rPr lang="en-IE" sz="4100">
                <a:solidFill>
                  <a:srgbClr val="2259A6"/>
                </a:solidFill>
              </a:rPr>
              <a:t> to engage students and help them explore diverse perspectives.</a:t>
            </a:r>
          </a:p>
          <a:p>
            <a:pPr marL="0" indent="0">
              <a:lnSpc>
                <a:spcPct val="110000"/>
              </a:lnSpc>
              <a:buNone/>
            </a:pPr>
            <a:endParaRPr lang="fr-FR" sz="4100">
              <a:solidFill>
                <a:srgbClr val="2259A6"/>
              </a:solidFill>
            </a:endParaRPr>
          </a:p>
          <a:p>
            <a:pPr marL="0" indent="0">
              <a:lnSpc>
                <a:spcPct val="110000"/>
              </a:lnSpc>
              <a:buNone/>
            </a:pPr>
            <a:endParaRPr lang="fr-FR" sz="4100">
              <a:solidFill>
                <a:srgbClr val="2259A6"/>
              </a:solidFill>
            </a:endParaRPr>
          </a:p>
          <a:p>
            <a:pPr marL="0" indent="0">
              <a:lnSpc>
                <a:spcPct val="110000"/>
              </a:lnSpc>
              <a:buNone/>
            </a:pPr>
            <a:r>
              <a:rPr lang="en-IE" sz="4100">
                <a:solidFill>
                  <a:srgbClr val="2259A6"/>
                </a:solidFill>
              </a:rPr>
              <a:t>I’ll like to engage students by:</a:t>
            </a:r>
          </a:p>
          <a:p>
            <a:pPr>
              <a:lnSpc>
                <a:spcPct val="110000"/>
              </a:lnSpc>
            </a:pPr>
            <a:r>
              <a:rPr lang="en-IE" sz="4100">
                <a:solidFill>
                  <a:srgbClr val="2259A6"/>
                </a:solidFill>
              </a:rPr>
              <a:t>Having them </a:t>
            </a:r>
            <a:r>
              <a:rPr lang="en-IE" sz="4100" b="1">
                <a:solidFill>
                  <a:srgbClr val="2259A6"/>
                </a:solidFill>
              </a:rPr>
              <a:t>experience diverse perspectives through immersive </a:t>
            </a:r>
            <a:r>
              <a:rPr lang="en-IE" sz="4100">
                <a:solidFill>
                  <a:srgbClr val="2259A6"/>
                </a:solidFill>
              </a:rPr>
              <a:t>VR experiences.</a:t>
            </a:r>
          </a:p>
          <a:p>
            <a:pPr>
              <a:lnSpc>
                <a:spcPct val="110000"/>
              </a:lnSpc>
            </a:pPr>
            <a:r>
              <a:rPr lang="en-IE" sz="4100" b="1">
                <a:solidFill>
                  <a:srgbClr val="2259A6"/>
                </a:solidFill>
              </a:rPr>
              <a:t>Having them reflect </a:t>
            </a:r>
            <a:r>
              <a:rPr lang="en-IE" sz="4100">
                <a:solidFill>
                  <a:srgbClr val="2259A6"/>
                </a:solidFill>
              </a:rPr>
              <a:t> on these experiences</a:t>
            </a:r>
          </a:p>
          <a:p>
            <a:pPr>
              <a:lnSpc>
                <a:spcPct val="110000"/>
              </a:lnSpc>
            </a:pPr>
            <a:r>
              <a:rPr lang="en-IE" sz="4100" b="1">
                <a:solidFill>
                  <a:srgbClr val="2259A6"/>
                </a:solidFill>
              </a:rPr>
              <a:t>Having them empathise</a:t>
            </a:r>
            <a:r>
              <a:rPr lang="en-IE" sz="4100">
                <a:solidFill>
                  <a:srgbClr val="2259A6"/>
                </a:solidFill>
              </a:rPr>
              <a:t> with a  diverse set of stakeholders</a:t>
            </a:r>
            <a:r>
              <a:rPr lang="en-IE" sz="4100" b="1">
                <a:solidFill>
                  <a:srgbClr val="2259A6"/>
                </a:solidFill>
              </a:rPr>
              <a:t>.</a:t>
            </a:r>
            <a:endParaRPr lang="en-IE" sz="4100">
              <a:solidFill>
                <a:srgbClr val="2259A6"/>
              </a:solidFill>
            </a:endParaRPr>
          </a:p>
          <a:p>
            <a:pPr>
              <a:lnSpc>
                <a:spcPct val="110000"/>
              </a:lnSpc>
            </a:pPr>
            <a:endParaRPr lang="en-IE" sz="4100">
              <a:solidFill>
                <a:srgbClr val="2259A6"/>
              </a:solidFill>
            </a:endParaRPr>
          </a:p>
          <a:p>
            <a:pPr marL="0" indent="0">
              <a:lnSpc>
                <a:spcPct val="110000"/>
              </a:lnSpc>
              <a:buNone/>
            </a:pPr>
            <a:endParaRPr lang="fr-FR" sz="4100">
              <a:solidFill>
                <a:srgbClr val="2259A6"/>
              </a:solidFill>
            </a:endParaRPr>
          </a:p>
          <a:p>
            <a:pPr marL="0" indent="0">
              <a:lnSpc>
                <a:spcPct val="110000"/>
              </a:lnSpc>
              <a:buNone/>
            </a:pPr>
            <a:endParaRPr lang="es-ES" sz="4100">
              <a:solidFill>
                <a:srgbClr val="2259A6"/>
              </a:solidFill>
            </a:endParaRPr>
          </a:p>
          <a:p>
            <a:pPr marL="0" indent="0">
              <a:lnSpc>
                <a:spcPct val="110000"/>
              </a:lnSpc>
              <a:buNone/>
            </a:pPr>
            <a:endParaRPr lang="es-ES" sz="4100">
              <a:solidFill>
                <a:srgbClr val="2259A6"/>
              </a:solidFill>
            </a:endParaRPr>
          </a:p>
        </p:txBody>
      </p:sp>
    </p:spTree>
    <p:extLst>
      <p:ext uri="{BB962C8B-B14F-4D97-AF65-F5344CB8AC3E}">
        <p14:creationId xmlns:p14="http://schemas.microsoft.com/office/powerpoint/2010/main" val="270909442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7236584" cy="2286000"/>
          </a:xfrm>
        </p:spPr>
        <p:txBody>
          <a:bodyPr anchor="t">
            <a:normAutofit/>
          </a:bodyPr>
          <a:lstStyle/>
          <a:p>
            <a:pPr algn="l">
              <a:lnSpc>
                <a:spcPct val="90000"/>
              </a:lnSpc>
            </a:pPr>
            <a:r>
              <a:rPr lang="en-US" sz="6700" b="1">
                <a:solidFill>
                  <a:srgbClr val="FFFFFF"/>
                </a:solidFill>
              </a:rPr>
              <a:t>Examples</a:t>
            </a:r>
            <a:endParaRPr lang="es-ES" sz="6700" b="1">
              <a:solidFill>
                <a:srgbClr val="FFFFFF"/>
              </a:solidFill>
            </a:endParaRPr>
          </a:p>
        </p:txBody>
      </p:sp>
      <p:sp>
        <p:nvSpPr>
          <p:cNvPr id="7" name="Marcador de contenido 2"/>
          <p:cNvSpPr>
            <a:spLocks noGrp="1"/>
          </p:cNvSpPr>
          <p:nvPr>
            <p:ph idx="1"/>
          </p:nvPr>
        </p:nvSpPr>
        <p:spPr>
          <a:xfrm>
            <a:off x="9652617" y="4342632"/>
            <a:ext cx="13970002" cy="914783"/>
          </a:xfrm>
        </p:spPr>
        <p:txBody>
          <a:bodyPr wrap="square" numCol="1" spcCol="1080000">
            <a:noAutofit/>
          </a:bodyPr>
          <a:lstStyle/>
          <a:p>
            <a:pPr marL="0" indent="0" algn="ctr">
              <a:lnSpc>
                <a:spcPct val="110000"/>
              </a:lnSpc>
              <a:buNone/>
            </a:pPr>
            <a:r>
              <a:rPr lang="en-US" sz="4100">
                <a:solidFill>
                  <a:srgbClr val="2259A6"/>
                </a:solidFill>
              </a:rPr>
              <a:t>VR Perspectives</a:t>
            </a:r>
            <a:endParaRPr lang="en-US" sz="4100" i="1">
              <a:solidFill>
                <a:srgbClr val="2259A6"/>
              </a:solidFill>
            </a:endParaRPr>
          </a:p>
        </p:txBody>
      </p:sp>
      <p:pic>
        <p:nvPicPr>
          <p:cNvPr id="3" name="Picture 2">
            <a:extLst>
              <a:ext uri="{FF2B5EF4-FFF2-40B4-BE49-F238E27FC236}">
                <a16:creationId xmlns:a16="http://schemas.microsoft.com/office/drawing/2014/main" id="{51CC7D1F-9851-4166-B4DD-61F1E86F307F}"/>
              </a:ext>
            </a:extLst>
          </p:cNvPr>
          <p:cNvPicPr>
            <a:picLocks noChangeAspect="1"/>
          </p:cNvPicPr>
          <p:nvPr/>
        </p:nvPicPr>
        <p:blipFill>
          <a:blip r:embed="rId4"/>
          <a:stretch>
            <a:fillRect/>
          </a:stretch>
        </p:blipFill>
        <p:spPr>
          <a:xfrm>
            <a:off x="612774" y="5257799"/>
            <a:ext cx="8972784" cy="6858000"/>
          </a:xfrm>
          <a:prstGeom prst="rect">
            <a:avLst/>
          </a:prstGeom>
        </p:spPr>
      </p:pic>
      <p:pic>
        <p:nvPicPr>
          <p:cNvPr id="1026" name="Picture 2">
            <a:extLst>
              <a:ext uri="{FF2B5EF4-FFF2-40B4-BE49-F238E27FC236}">
                <a16:creationId xmlns:a16="http://schemas.microsoft.com/office/drawing/2014/main" id="{2F2C38D9-698F-4CB7-8E5A-ACB66C109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2617" y="5257799"/>
            <a:ext cx="13970002" cy="712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145566"/>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7236584" cy="2286000"/>
          </a:xfrm>
        </p:spPr>
        <p:txBody>
          <a:bodyPr anchor="t">
            <a:normAutofit/>
          </a:bodyPr>
          <a:lstStyle/>
          <a:p>
            <a:pPr algn="l">
              <a:lnSpc>
                <a:spcPct val="90000"/>
              </a:lnSpc>
            </a:pPr>
            <a:r>
              <a:rPr lang="en-US" sz="6700" b="1">
                <a:solidFill>
                  <a:srgbClr val="FFFFFF"/>
                </a:solidFill>
              </a:rPr>
              <a:t>Examples</a:t>
            </a:r>
            <a:endParaRPr lang="es-ES" sz="6700" b="1">
              <a:solidFill>
                <a:srgbClr val="FFFFFF"/>
              </a:solidFill>
            </a:endParaRPr>
          </a:p>
        </p:txBody>
      </p:sp>
      <p:sp>
        <p:nvSpPr>
          <p:cNvPr id="7" name="Marcador de contenido 2"/>
          <p:cNvSpPr>
            <a:spLocks noGrp="1"/>
          </p:cNvSpPr>
          <p:nvPr>
            <p:ph idx="1"/>
          </p:nvPr>
        </p:nvSpPr>
        <p:spPr>
          <a:xfrm>
            <a:off x="9652617" y="4342632"/>
            <a:ext cx="13970002" cy="914783"/>
          </a:xfrm>
        </p:spPr>
        <p:txBody>
          <a:bodyPr wrap="square" numCol="1" spcCol="1080000">
            <a:noAutofit/>
          </a:bodyPr>
          <a:lstStyle/>
          <a:p>
            <a:pPr marL="0" indent="0" algn="ctr">
              <a:lnSpc>
                <a:spcPct val="110000"/>
              </a:lnSpc>
              <a:buNone/>
            </a:pPr>
            <a:r>
              <a:rPr lang="en-US" sz="4100">
                <a:solidFill>
                  <a:srgbClr val="2259A6"/>
                </a:solidFill>
              </a:rPr>
              <a:t>Live in their World</a:t>
            </a:r>
            <a:endParaRPr lang="en-US" sz="4100" i="1">
              <a:solidFill>
                <a:srgbClr val="2259A6"/>
              </a:solidFill>
            </a:endParaRPr>
          </a:p>
        </p:txBody>
      </p:sp>
      <p:pic>
        <p:nvPicPr>
          <p:cNvPr id="2050" name="Picture 2" descr="Using virtual reality, a company called Live in Their World allows users to experience workplace scenarios in which bias, inequity, and incivility arise.">
            <a:extLst>
              <a:ext uri="{FF2B5EF4-FFF2-40B4-BE49-F238E27FC236}">
                <a16:creationId xmlns:a16="http://schemas.microsoft.com/office/drawing/2014/main" id="{20F689BA-320D-4E45-806A-DE3681650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32118" y="5257415"/>
            <a:ext cx="11811000" cy="71056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FCE4453-979E-4D44-8C98-97AC050F6EF7}"/>
              </a:ext>
            </a:extLst>
          </p:cNvPr>
          <p:cNvPicPr>
            <a:picLocks noChangeAspect="1"/>
          </p:cNvPicPr>
          <p:nvPr/>
        </p:nvPicPr>
        <p:blipFill>
          <a:blip r:embed="rId5"/>
          <a:stretch>
            <a:fillRect/>
          </a:stretch>
        </p:blipFill>
        <p:spPr>
          <a:xfrm>
            <a:off x="426102" y="5257415"/>
            <a:ext cx="10032095" cy="6927245"/>
          </a:xfrm>
          <a:prstGeom prst="rect">
            <a:avLst/>
          </a:prstGeom>
        </p:spPr>
      </p:pic>
    </p:spTree>
    <p:extLst>
      <p:ext uri="{BB962C8B-B14F-4D97-AF65-F5344CB8AC3E}">
        <p14:creationId xmlns:p14="http://schemas.microsoft.com/office/powerpoint/2010/main" val="1965084926"/>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7236584" cy="2286000"/>
          </a:xfrm>
        </p:spPr>
        <p:txBody>
          <a:bodyPr anchor="t">
            <a:normAutofit/>
          </a:bodyPr>
          <a:lstStyle/>
          <a:p>
            <a:pPr algn="l">
              <a:lnSpc>
                <a:spcPct val="90000"/>
              </a:lnSpc>
            </a:pPr>
            <a:r>
              <a:rPr lang="en-US" sz="6700" b="1">
                <a:solidFill>
                  <a:srgbClr val="FFFFFF"/>
                </a:solidFill>
              </a:rPr>
              <a:t>Benefits</a:t>
            </a:r>
            <a:endParaRPr lang="es-ES" sz="6700" b="1">
              <a:solidFill>
                <a:srgbClr val="FFFFFF"/>
              </a:solidFill>
            </a:endParaRPr>
          </a:p>
        </p:txBody>
      </p:sp>
      <p:sp>
        <p:nvSpPr>
          <p:cNvPr id="3" name="Marcador de contenido 2"/>
          <p:cNvSpPr>
            <a:spLocks noGrp="1"/>
          </p:cNvSpPr>
          <p:nvPr>
            <p:ph idx="1"/>
          </p:nvPr>
        </p:nvSpPr>
        <p:spPr>
          <a:xfrm>
            <a:off x="2852299" y="5081954"/>
            <a:ext cx="18738791" cy="6981091"/>
          </a:xfrm>
        </p:spPr>
        <p:txBody>
          <a:bodyPr wrap="square" numCol="2" spcCol="1080000">
            <a:noAutofit/>
          </a:bodyPr>
          <a:lstStyle/>
          <a:p>
            <a:pPr marL="0" indent="0">
              <a:lnSpc>
                <a:spcPct val="110000"/>
              </a:lnSpc>
              <a:buNone/>
            </a:pPr>
            <a:r>
              <a:rPr lang="en-IE" sz="4100">
                <a:solidFill>
                  <a:srgbClr val="2259A6"/>
                </a:solidFill>
              </a:rPr>
              <a:t>The use of VR during this module has the goal of offering student the opportunity to explore diverse perspectives and their own unconscious biases.</a:t>
            </a:r>
          </a:p>
          <a:p>
            <a:pPr marL="0" indent="0">
              <a:lnSpc>
                <a:spcPct val="110000"/>
              </a:lnSpc>
              <a:buNone/>
            </a:pPr>
            <a:endParaRPr lang="fr-FR" sz="4100">
              <a:solidFill>
                <a:srgbClr val="2259A6"/>
              </a:solidFill>
            </a:endParaRPr>
          </a:p>
          <a:p>
            <a:pPr marL="0" indent="0">
              <a:lnSpc>
                <a:spcPct val="110000"/>
              </a:lnSpc>
              <a:buNone/>
            </a:pPr>
            <a:endParaRPr lang="fr-FR" sz="4100">
              <a:solidFill>
                <a:srgbClr val="2259A6"/>
              </a:solidFill>
            </a:endParaRPr>
          </a:p>
          <a:p>
            <a:pPr marL="0" indent="0">
              <a:lnSpc>
                <a:spcPct val="110000"/>
              </a:lnSpc>
              <a:buNone/>
            </a:pPr>
            <a:endParaRPr lang="fr-FR" sz="4100">
              <a:solidFill>
                <a:srgbClr val="2259A6"/>
              </a:solidFill>
            </a:endParaRPr>
          </a:p>
          <a:p>
            <a:pPr marL="0" indent="0">
              <a:lnSpc>
                <a:spcPct val="110000"/>
              </a:lnSpc>
              <a:buNone/>
            </a:pPr>
            <a:endParaRPr lang="fr-FR" sz="4100">
              <a:solidFill>
                <a:srgbClr val="2259A6"/>
              </a:solidFill>
            </a:endParaRPr>
          </a:p>
          <a:p>
            <a:pPr marL="0" indent="0">
              <a:lnSpc>
                <a:spcPct val="110000"/>
              </a:lnSpc>
              <a:buNone/>
            </a:pPr>
            <a:endParaRPr lang="en-IE" sz="4100">
              <a:solidFill>
                <a:srgbClr val="2259A6"/>
              </a:solidFill>
            </a:endParaRPr>
          </a:p>
          <a:p>
            <a:pPr>
              <a:lnSpc>
                <a:spcPct val="110000"/>
              </a:lnSpc>
            </a:pPr>
            <a:r>
              <a:rPr lang="en-IE" sz="4100">
                <a:solidFill>
                  <a:srgbClr val="2259A6"/>
                </a:solidFill>
              </a:rPr>
              <a:t>Students will be aware of their own biases</a:t>
            </a:r>
          </a:p>
          <a:p>
            <a:pPr>
              <a:lnSpc>
                <a:spcPct val="110000"/>
              </a:lnSpc>
            </a:pPr>
            <a:r>
              <a:rPr lang="en-IE" sz="4100">
                <a:solidFill>
                  <a:srgbClr val="2259A6"/>
                </a:solidFill>
              </a:rPr>
              <a:t>Students can recognise gender inequities in their the impact of multiple and diverse perspectives</a:t>
            </a:r>
          </a:p>
          <a:p>
            <a:pPr>
              <a:lnSpc>
                <a:spcPct val="110000"/>
              </a:lnSpc>
            </a:pPr>
            <a:r>
              <a:rPr lang="en-IE" sz="4100">
                <a:solidFill>
                  <a:srgbClr val="2259A6"/>
                </a:solidFill>
              </a:rPr>
              <a:t>Students reflect and address bias and multiple perspectives in their research and projects</a:t>
            </a:r>
          </a:p>
          <a:p>
            <a:pPr marL="0" indent="0">
              <a:lnSpc>
                <a:spcPct val="110000"/>
              </a:lnSpc>
              <a:buNone/>
            </a:pPr>
            <a:endParaRPr lang="fr-FR" sz="4100">
              <a:solidFill>
                <a:srgbClr val="2259A6"/>
              </a:solidFill>
            </a:endParaRPr>
          </a:p>
        </p:txBody>
      </p:sp>
    </p:spTree>
    <p:extLst>
      <p:ext uri="{BB962C8B-B14F-4D97-AF65-F5344CB8AC3E}">
        <p14:creationId xmlns:p14="http://schemas.microsoft.com/office/powerpoint/2010/main" val="119692721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13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rPr>
              <a:t>REQUEST</a:t>
            </a:r>
            <a:br>
              <a:rPr lang="en-US" sz="6700" b="1">
                <a:solidFill>
                  <a:srgbClr val="FFFFFF"/>
                </a:solidFill>
              </a:rPr>
            </a:br>
            <a:r>
              <a:rPr lang="en-US" sz="4800" b="1">
                <a:solidFill>
                  <a:srgbClr val="FFFFFF"/>
                </a:solidFill>
                <a:cs typeface="Calibri"/>
              </a:rPr>
              <a:t>How to make a TEL request</a:t>
            </a:r>
            <a:endParaRPr lang="fr-FR" sz="4800">
              <a:cs typeface="Calibri"/>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672146" y="4581144"/>
            <a:ext cx="23047389" cy="7848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t>How to request new technology? </a:t>
            </a:r>
          </a:p>
          <a:p>
            <a:r>
              <a:rPr lang="en-US" sz="4800"/>
              <a:t>Involve us as soon as possible – contact information will be sent to you after this workshop</a:t>
            </a:r>
            <a:r>
              <a:rPr lang="en-US" sz="4800">
                <a:solidFill>
                  <a:srgbClr val="FF0000"/>
                </a:solidFill>
              </a:rPr>
              <a:t> </a:t>
            </a:r>
          </a:p>
          <a:p>
            <a:endParaRPr lang="en-US" sz="4800" b="1"/>
          </a:p>
          <a:p>
            <a:r>
              <a:rPr lang="en-US" sz="4800"/>
              <a:t>We will provide and prepare basic teaching tools for you like:</a:t>
            </a:r>
          </a:p>
          <a:p>
            <a:pPr marL="1485900" lvl="1" indent="-571500">
              <a:buFont typeface="Arial" panose="020B0604020202020204" pitchFamily="34" charset="0"/>
              <a:buChar char="•"/>
            </a:pPr>
            <a:r>
              <a:rPr lang="en-US" sz="4800"/>
              <a:t>Moodle to organize your module</a:t>
            </a:r>
            <a:endParaRPr lang="en-US" sz="4800">
              <a:cs typeface="Calibri"/>
            </a:endParaRPr>
          </a:p>
          <a:p>
            <a:pPr marL="1485900" lvl="1" indent="-571500">
              <a:buFont typeface="Arial" panose="020B0604020202020204" pitchFamily="34" charset="0"/>
              <a:buChar char="•"/>
            </a:pPr>
            <a:r>
              <a:rPr lang="en-US" sz="4800"/>
              <a:t>Teams for collaboration and communication</a:t>
            </a:r>
            <a:endParaRPr lang="en-US" sz="4800">
              <a:cs typeface="Calibri"/>
            </a:endParaRPr>
          </a:p>
          <a:p>
            <a:pPr marL="1485900" lvl="1" indent="-571500">
              <a:buFont typeface="Arial" panose="020B0604020202020204" pitchFamily="34" charset="0"/>
              <a:buChar char="•"/>
            </a:pPr>
            <a:r>
              <a:rPr lang="en-US" sz="4800"/>
              <a:t>E-portfolio software for programmatic assessment</a:t>
            </a:r>
            <a:endParaRPr lang="en-US" sz="4800">
              <a:cs typeface="Calibri"/>
            </a:endParaRPr>
          </a:p>
          <a:p>
            <a:pPr marL="1485900" lvl="1" indent="-571500">
              <a:buFont typeface="Arial" panose="020B0604020202020204" pitchFamily="34" charset="0"/>
              <a:buChar char="•"/>
            </a:pPr>
            <a:r>
              <a:rPr lang="en-US" sz="4800" err="1"/>
              <a:t>WooClap</a:t>
            </a:r>
            <a:r>
              <a:rPr lang="en-US" sz="4800"/>
              <a:t> for voting / interactive presentations</a:t>
            </a:r>
            <a:br>
              <a:rPr lang="en-US" sz="4800"/>
            </a:br>
            <a:endParaRPr lang="en-US" sz="4800">
              <a:cs typeface="Calibri"/>
            </a:endParaRPr>
          </a:p>
          <a:p>
            <a:pPr algn="l"/>
            <a:endParaRPr lang="en-US"/>
          </a:p>
          <a:p>
            <a:pPr algn="l"/>
            <a:r>
              <a:rPr lang="en-US"/>
              <a:t> </a:t>
            </a:r>
          </a:p>
        </p:txBody>
      </p:sp>
    </p:spTree>
    <p:extLst>
      <p:ext uri="{BB962C8B-B14F-4D97-AF65-F5344CB8AC3E}">
        <p14:creationId xmlns:p14="http://schemas.microsoft.com/office/powerpoint/2010/main" val="547255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rPr>
              <a:t>REQUEST</a:t>
            </a:r>
            <a:br>
              <a:rPr lang="en-US" sz="6700" b="1">
                <a:solidFill>
                  <a:srgbClr val="FFFFFF"/>
                </a:solidFill>
              </a:rPr>
            </a:br>
            <a:r>
              <a:rPr lang="en-US" sz="4800" b="1">
                <a:solidFill>
                  <a:srgbClr val="FFFFFF"/>
                </a:solidFill>
              </a:rPr>
              <a:t>Considerations to be made</a:t>
            </a:r>
            <a:endParaRPr lang="es-ES" sz="4800" b="1">
              <a:solidFill>
                <a:srgbClr val="FFFFFF"/>
              </a:solidFill>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669892" y="4308633"/>
            <a:ext cx="23047389" cy="104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t>CHARM-EU Core requirements for technology enhanced learning:</a:t>
            </a:r>
          </a:p>
          <a:p>
            <a:pPr marL="571500" indent="-571500">
              <a:buFont typeface="Arial" panose="020B0604020202020204" pitchFamily="34" charset="0"/>
              <a:buChar char="•"/>
            </a:pPr>
            <a:r>
              <a:rPr lang="en-US" sz="4800"/>
              <a:t>Sustainable</a:t>
            </a:r>
          </a:p>
          <a:p>
            <a:pPr marL="571500" indent="-571500">
              <a:buFont typeface="Arial" panose="020B0604020202020204" pitchFamily="34" charset="0"/>
              <a:buChar char="•"/>
            </a:pPr>
            <a:r>
              <a:rPr lang="en-US" sz="4800"/>
              <a:t>Secure</a:t>
            </a:r>
          </a:p>
          <a:p>
            <a:pPr marL="571500" indent="-571500">
              <a:buFont typeface="Arial" panose="020B0604020202020204" pitchFamily="34" charset="0"/>
              <a:buChar char="•"/>
            </a:pPr>
            <a:r>
              <a:rPr lang="en-US" sz="4800"/>
              <a:t>Privacy compliant</a:t>
            </a:r>
          </a:p>
          <a:p>
            <a:pPr marL="571500" indent="-571500">
              <a:buFont typeface="Arial" panose="020B0604020202020204" pitchFamily="34" charset="0"/>
              <a:buChar char="•"/>
            </a:pPr>
            <a:r>
              <a:rPr lang="en-US" sz="4800"/>
              <a:t>We value open source if available</a:t>
            </a:r>
          </a:p>
          <a:p>
            <a:pPr marL="571500" indent="-571500">
              <a:buFont typeface="Arial" panose="020B0604020202020204" pitchFamily="34" charset="0"/>
              <a:buChar char="•"/>
            </a:pPr>
            <a:r>
              <a:rPr lang="en-US" sz="4800"/>
              <a:t>User-friendly</a:t>
            </a:r>
          </a:p>
          <a:p>
            <a:pPr marL="571500" indent="-571500">
              <a:buFont typeface="Arial" panose="020B0604020202020204" pitchFamily="34" charset="0"/>
              <a:buChar char="•"/>
            </a:pPr>
            <a:r>
              <a:rPr lang="en-US" sz="4800"/>
              <a:t>Digitally accessible and inclusive</a:t>
            </a:r>
          </a:p>
          <a:p>
            <a:pPr marL="571500" indent="-571500">
              <a:buFont typeface="Arial"/>
              <a:buChar char="•"/>
            </a:pPr>
            <a:r>
              <a:rPr lang="en-US" sz="4800">
                <a:cs typeface="Calibri"/>
              </a:rPr>
              <a:t>Affordable in time and money</a:t>
            </a:r>
          </a:p>
          <a:p>
            <a:endParaRPr lang="en-US" sz="4800" b="1"/>
          </a:p>
          <a:p>
            <a:r>
              <a:rPr lang="en-US" sz="4800" b="1"/>
              <a:t>We will support you with this and unburden you, but we need time to investigate whether your requested tool meets these requirements.</a:t>
            </a:r>
            <a:endParaRPr lang="en-US" sz="4800"/>
          </a:p>
          <a:p>
            <a:pPr algn="l"/>
            <a:endParaRPr lang="en-US"/>
          </a:p>
          <a:p>
            <a:pPr marL="571500" indent="-571500" algn="l">
              <a:buFont typeface="Arial" panose="020B0604020202020204" pitchFamily="34" charset="0"/>
              <a:buChar char="•"/>
            </a:pPr>
            <a:endParaRPr lang="en-US"/>
          </a:p>
          <a:p>
            <a:pPr marL="571500" indent="-571500" algn="l">
              <a:buFont typeface="Arial" panose="020B0604020202020204" pitchFamily="34" charset="0"/>
              <a:buChar char="•"/>
            </a:pPr>
            <a:endParaRPr lang="en-US"/>
          </a:p>
          <a:p>
            <a:pPr algn="l"/>
            <a:r>
              <a:rPr lang="en-US"/>
              <a:t> </a:t>
            </a:r>
          </a:p>
        </p:txBody>
      </p:sp>
    </p:spTree>
    <p:extLst>
      <p:ext uri="{BB962C8B-B14F-4D97-AF65-F5344CB8AC3E}">
        <p14:creationId xmlns:p14="http://schemas.microsoft.com/office/powerpoint/2010/main" val="544825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A1B97C-D1C5-4B98-8365-98998C0FCF5B}"/>
              </a:ext>
            </a:extLst>
          </p:cNvPr>
          <p:cNvSpPr txBox="1"/>
          <p:nvPr/>
        </p:nvSpPr>
        <p:spPr>
          <a:xfrm>
            <a:off x="585870" y="4382917"/>
            <a:ext cx="11198907" cy="9110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hu-HU" sz="4800" b="1">
                <a:cs typeface="Calibri"/>
              </a:rPr>
              <a:t>WHAT DOES DIGITAL ACCESSIBILITY</a:t>
            </a:r>
            <a:endParaRPr lang="en-US" sz="4800">
              <a:cs typeface="Calibri"/>
            </a:endParaRPr>
          </a:p>
          <a:p>
            <a:pPr algn="ctr">
              <a:defRPr/>
            </a:pPr>
            <a:r>
              <a:rPr lang="hu-HU" sz="4800" b="1">
                <a:cs typeface="Calibri"/>
              </a:rPr>
              <a:t> MEAN TO YOU? </a:t>
            </a:r>
            <a:endParaRPr lang="en-US" sz="4800">
              <a:cs typeface="Calibri"/>
            </a:endParaRPr>
          </a:p>
          <a:p>
            <a:pPr algn="just">
              <a:defRPr/>
            </a:pPr>
            <a:endParaRPr lang="hu-HU" sz="4500">
              <a:cs typeface="Calibri"/>
            </a:endParaRPr>
          </a:p>
          <a:p>
            <a:pPr algn="ctr">
              <a:defRPr/>
            </a:pPr>
            <a:r>
              <a:rPr lang="hu-HU" sz="3500">
                <a:cs typeface="Calibri"/>
              </a:rPr>
              <a:t>Question Description:  Share your own interpretation, understanding</a:t>
            </a:r>
          </a:p>
          <a:p>
            <a:pPr algn="just">
              <a:defRPr/>
            </a:pPr>
            <a:endParaRPr lang="hu-HU" sz="4500" b="1">
              <a:cs typeface="Calibri"/>
            </a:endParaRPr>
          </a:p>
          <a:p>
            <a:pPr algn="ctr">
              <a:defRPr/>
            </a:pPr>
            <a:r>
              <a:rPr lang="hu-HU" sz="4500" b="1">
                <a:ea typeface="+mn-lt"/>
                <a:cs typeface="+mn-lt"/>
              </a:rPr>
              <a:t>WHAT DO YOU NEED </a:t>
            </a:r>
          </a:p>
          <a:p>
            <a:pPr algn="ctr">
              <a:defRPr/>
            </a:pPr>
            <a:r>
              <a:rPr lang="hu-HU" sz="4500" b="1">
                <a:ea typeface="+mn-lt"/>
                <a:cs typeface="+mn-lt"/>
              </a:rPr>
              <a:t>TO TAKE THE LEAP TOWARDS DESIGNING INCLUSIVE FOR PEOPLE IN ALL THEIR DIVERSITY?</a:t>
            </a:r>
            <a:endParaRPr lang="hu-HU" sz="4500" b="1">
              <a:cs typeface="Calibri"/>
            </a:endParaRPr>
          </a:p>
          <a:p>
            <a:pPr algn="just">
              <a:defRPr/>
            </a:pPr>
            <a:endParaRPr lang="hu-HU" sz="4500">
              <a:cs typeface="Calibri"/>
            </a:endParaRPr>
          </a:p>
          <a:p>
            <a:pPr algn="ctr">
              <a:defRPr/>
            </a:pPr>
            <a:r>
              <a:rPr lang="hu-HU" sz="3500">
                <a:ea typeface="+mn-lt"/>
                <a:cs typeface="+mn-lt"/>
              </a:rPr>
              <a:t>Question Description:</a:t>
            </a:r>
            <a:r>
              <a:rPr lang="hu-HU" sz="3500">
                <a:cs typeface="Calibri"/>
              </a:rPr>
              <a:t> </a:t>
            </a:r>
            <a:endParaRPr lang="hu-HU">
              <a:cs typeface="Calibri"/>
            </a:endParaRPr>
          </a:p>
          <a:p>
            <a:pPr algn="ctr">
              <a:defRPr/>
            </a:pPr>
            <a:r>
              <a:rPr lang="hu-HU" sz="3500">
                <a:cs typeface="Calibri"/>
              </a:rPr>
              <a:t>What support do you need for designing the teaching &amp; learning environment to be more inclusive?</a:t>
            </a:r>
            <a:endParaRPr lang="hu-HU">
              <a:cs typeface="Calibri"/>
            </a:endParaRPr>
          </a:p>
        </p:txBody>
      </p:sp>
      <p:sp>
        <p:nvSpPr>
          <p:cNvPr id="5" name="TextBox 1">
            <a:extLst>
              <a:ext uri="{FF2B5EF4-FFF2-40B4-BE49-F238E27FC236}">
                <a16:creationId xmlns:a16="http://schemas.microsoft.com/office/drawing/2014/main" id="{9788D69F-CC11-414F-A38E-F735C9973F15}"/>
              </a:ext>
            </a:extLst>
          </p:cNvPr>
          <p:cNvSpPr txBox="1"/>
          <p:nvPr/>
        </p:nvSpPr>
        <p:spPr>
          <a:xfrm>
            <a:off x="14140319" y="13034530"/>
            <a:ext cx="10070855"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629" rtl="0" eaLnBrk="1" latinLnBrk="0" hangingPunct="1">
              <a:defRPr sz="3600" kern="1200">
                <a:solidFill>
                  <a:schemeClr val="tx1"/>
                </a:solidFill>
                <a:latin typeface="+mn-lt"/>
                <a:ea typeface="+mn-ea"/>
                <a:cs typeface="+mn-cs"/>
              </a:defRPr>
            </a:lvl1pPr>
            <a:lvl2pPr marL="914629" algn="l" defTabSz="914629" rtl="0" eaLnBrk="1" latinLnBrk="0" hangingPunct="1">
              <a:defRPr sz="3600" kern="1200">
                <a:solidFill>
                  <a:schemeClr val="tx1"/>
                </a:solidFill>
                <a:latin typeface="+mn-lt"/>
                <a:ea typeface="+mn-ea"/>
                <a:cs typeface="+mn-cs"/>
              </a:defRPr>
            </a:lvl2pPr>
            <a:lvl3pPr marL="1829257" algn="l" defTabSz="914629" rtl="0" eaLnBrk="1" latinLnBrk="0" hangingPunct="1">
              <a:defRPr sz="3600" kern="1200">
                <a:solidFill>
                  <a:schemeClr val="tx1"/>
                </a:solidFill>
                <a:latin typeface="+mn-lt"/>
                <a:ea typeface="+mn-ea"/>
                <a:cs typeface="+mn-cs"/>
              </a:defRPr>
            </a:lvl3pPr>
            <a:lvl4pPr marL="2743886" algn="l" defTabSz="914629" rtl="0" eaLnBrk="1" latinLnBrk="0" hangingPunct="1">
              <a:defRPr sz="3600" kern="1200">
                <a:solidFill>
                  <a:schemeClr val="tx1"/>
                </a:solidFill>
                <a:latin typeface="+mn-lt"/>
                <a:ea typeface="+mn-ea"/>
                <a:cs typeface="+mn-cs"/>
              </a:defRPr>
            </a:lvl4pPr>
            <a:lvl5pPr marL="3658514" algn="l" defTabSz="914629" rtl="0" eaLnBrk="1" latinLnBrk="0" hangingPunct="1">
              <a:defRPr sz="3600" kern="1200">
                <a:solidFill>
                  <a:schemeClr val="tx1"/>
                </a:solidFill>
                <a:latin typeface="+mn-lt"/>
                <a:ea typeface="+mn-ea"/>
                <a:cs typeface="+mn-cs"/>
              </a:defRPr>
            </a:lvl5pPr>
            <a:lvl6pPr marL="4573143" algn="l" defTabSz="914629" rtl="0" eaLnBrk="1" latinLnBrk="0" hangingPunct="1">
              <a:defRPr sz="3600" kern="1200">
                <a:solidFill>
                  <a:schemeClr val="tx1"/>
                </a:solidFill>
                <a:latin typeface="+mn-lt"/>
                <a:ea typeface="+mn-ea"/>
                <a:cs typeface="+mn-cs"/>
              </a:defRPr>
            </a:lvl6pPr>
            <a:lvl7pPr marL="5487772" algn="l" defTabSz="914629" rtl="0" eaLnBrk="1" latinLnBrk="0" hangingPunct="1">
              <a:defRPr sz="3600" kern="1200">
                <a:solidFill>
                  <a:schemeClr val="tx1"/>
                </a:solidFill>
                <a:latin typeface="+mn-lt"/>
                <a:ea typeface="+mn-ea"/>
                <a:cs typeface="+mn-cs"/>
              </a:defRPr>
            </a:lvl7pPr>
            <a:lvl8pPr marL="6402400" algn="l" defTabSz="914629" rtl="0" eaLnBrk="1" latinLnBrk="0" hangingPunct="1">
              <a:defRPr sz="3600" kern="1200">
                <a:solidFill>
                  <a:schemeClr val="tx1"/>
                </a:solidFill>
                <a:latin typeface="+mn-lt"/>
                <a:ea typeface="+mn-ea"/>
                <a:cs typeface="+mn-cs"/>
              </a:defRPr>
            </a:lvl8pPr>
            <a:lvl9pPr marL="7317029" algn="l" defTabSz="914629" rtl="0" eaLnBrk="1" latinLnBrk="0" hangingPunct="1">
              <a:defRPr sz="3600" kern="1200">
                <a:solidFill>
                  <a:schemeClr val="tx1"/>
                </a:solidFill>
                <a:latin typeface="+mn-lt"/>
                <a:ea typeface="+mn-ea"/>
                <a:cs typeface="+mn-cs"/>
              </a:defRPr>
            </a:lvl9pPr>
          </a:lstStyle>
          <a:p>
            <a:endParaRPr lang="en-GB" sz="2600">
              <a:cs typeface="Calibri"/>
            </a:endParaRPr>
          </a:p>
        </p:txBody>
      </p:sp>
      <p:sp>
        <p:nvSpPr>
          <p:cNvPr id="7" name="TextBox 6">
            <a:extLst>
              <a:ext uri="{FF2B5EF4-FFF2-40B4-BE49-F238E27FC236}">
                <a16:creationId xmlns:a16="http://schemas.microsoft.com/office/drawing/2014/main" id="{0A6116A9-C070-49C2-B255-4BED19716988}"/>
              </a:ext>
            </a:extLst>
          </p:cNvPr>
          <p:cNvSpPr txBox="1"/>
          <p:nvPr/>
        </p:nvSpPr>
        <p:spPr>
          <a:xfrm>
            <a:off x="12116119" y="12610382"/>
            <a:ext cx="1148577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a:t>Credit: </a:t>
            </a:r>
            <a:r>
              <a:rPr lang="en-GB" sz="2500">
                <a:hlinkClick r:id="rId4"/>
              </a:rPr>
              <a:t>https://www.ded4inclusion.com/uploads/4/7/7/8/47789531/b1cover_orig.jpg</a:t>
            </a:r>
            <a:r>
              <a:rPr lang="en-GB" sz="2500"/>
              <a:t> </a:t>
            </a:r>
            <a:endParaRPr lang="en-GB" sz="2500">
              <a:cs typeface="Calibri"/>
            </a:endParaRPr>
          </a:p>
        </p:txBody>
      </p:sp>
      <p:sp>
        <p:nvSpPr>
          <p:cNvPr id="9" name="TextBox 8">
            <a:extLst>
              <a:ext uri="{FF2B5EF4-FFF2-40B4-BE49-F238E27FC236}">
                <a16:creationId xmlns:a16="http://schemas.microsoft.com/office/drawing/2014/main" id="{E74A5D55-E077-4F21-93F8-024D7CCE8C1C}"/>
              </a:ext>
            </a:extLst>
          </p:cNvPr>
          <p:cNvSpPr txBox="1"/>
          <p:nvPr/>
        </p:nvSpPr>
        <p:spPr>
          <a:xfrm>
            <a:off x="11799774" y="11862758"/>
            <a:ext cx="1214721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500">
              <a:cs typeface="Segoe UI"/>
            </a:endParaRPr>
          </a:p>
        </p:txBody>
      </p:sp>
      <p:pic>
        <p:nvPicPr>
          <p:cNvPr id="4" name="Picture 5" descr="A picture containing chain, toy&#10;&#10;Description automatically generated">
            <a:extLst>
              <a:ext uri="{FF2B5EF4-FFF2-40B4-BE49-F238E27FC236}">
                <a16:creationId xmlns:a16="http://schemas.microsoft.com/office/drawing/2014/main" id="{638FAD9F-EE0F-480F-9217-6608CD1F957B}"/>
              </a:ext>
            </a:extLst>
          </p:cNvPr>
          <p:cNvPicPr>
            <a:picLocks noChangeAspect="1"/>
          </p:cNvPicPr>
          <p:nvPr/>
        </p:nvPicPr>
        <p:blipFill>
          <a:blip r:embed="rId5"/>
          <a:stretch>
            <a:fillRect/>
          </a:stretch>
        </p:blipFill>
        <p:spPr>
          <a:xfrm>
            <a:off x="11943389" y="3868383"/>
            <a:ext cx="11831228" cy="8653420"/>
          </a:xfrm>
          <a:prstGeom prst="rect">
            <a:avLst/>
          </a:prstGeom>
        </p:spPr>
      </p:pic>
      <p:sp>
        <p:nvSpPr>
          <p:cNvPr id="11" name="Título 1">
            <a:extLst>
              <a:ext uri="{FF2B5EF4-FFF2-40B4-BE49-F238E27FC236}">
                <a16:creationId xmlns:a16="http://schemas.microsoft.com/office/drawing/2014/main" id="{1D437EAC-182A-4F2B-ACC7-B21ADA299791}"/>
              </a:ext>
            </a:extLst>
          </p:cNvPr>
          <p:cNvSpPr txBox="1">
            <a:spLocks/>
          </p:cNvSpPr>
          <p:nvPr/>
        </p:nvSpPr>
        <p:spPr>
          <a:xfrm>
            <a:off x="4354506" y="730688"/>
            <a:ext cx="19015448" cy="2286000"/>
          </a:xfrm>
          <a:prstGeom prst="rect">
            <a:avLst/>
          </a:prstGeom>
        </p:spPr>
        <p:txBody>
          <a:bodyPr vert="horz" lIns="182926" tIns="91463" rIns="182926" bIns="91463" rtlCol="0" anchor="t">
            <a:norm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lnSpc>
                <a:spcPct val="90000"/>
              </a:lnSpc>
            </a:pPr>
            <a:r>
              <a:rPr lang="en-US" sz="6700" b="1">
                <a:solidFill>
                  <a:srgbClr val="FFFFFF"/>
                </a:solidFill>
              </a:rPr>
              <a:t>DIGITAL ACCESSIBILITY</a:t>
            </a:r>
            <a:br>
              <a:rPr lang="en-US" sz="6700" b="1"/>
            </a:br>
            <a:r>
              <a:rPr lang="en-US" sz="4800" b="1">
                <a:solidFill>
                  <a:srgbClr val="FFFFFF"/>
                </a:solidFill>
              </a:rPr>
              <a:t>Questions for you!</a:t>
            </a:r>
            <a:endParaRPr lang="es-ES" sz="4800" b="1">
              <a:solidFill>
                <a:srgbClr val="FFFFFF"/>
              </a:solidFill>
              <a:cs typeface="Calibri"/>
            </a:endParaRPr>
          </a:p>
        </p:txBody>
      </p:sp>
    </p:spTree>
    <p:extLst>
      <p:ext uri="{BB962C8B-B14F-4D97-AF65-F5344CB8AC3E}">
        <p14:creationId xmlns:p14="http://schemas.microsoft.com/office/powerpoint/2010/main" val="3846168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7403E18F-F064-4D0E-A41C-CD1B98804788}"/>
              </a:ext>
            </a:extLst>
          </p:cNvPr>
          <p:cNvPicPr>
            <a:picLocks noChangeAspect="1"/>
          </p:cNvPicPr>
          <p:nvPr/>
        </p:nvPicPr>
        <p:blipFill rotWithShape="1">
          <a:blip r:embed="rId4"/>
          <a:srcRect t="16698" r="-95" b="-190"/>
          <a:stretch/>
        </p:blipFill>
        <p:spPr>
          <a:xfrm>
            <a:off x="3449" y="3873831"/>
            <a:ext cx="24379761" cy="10205413"/>
          </a:xfrm>
          <a:prstGeom prst="rect">
            <a:avLst/>
          </a:prstGeom>
        </p:spPr>
      </p:pic>
      <p:sp>
        <p:nvSpPr>
          <p:cNvPr id="3" name="TextBox 2">
            <a:extLst>
              <a:ext uri="{FF2B5EF4-FFF2-40B4-BE49-F238E27FC236}">
                <a16:creationId xmlns:a16="http://schemas.microsoft.com/office/drawing/2014/main" id="{24A1B97C-D1C5-4B98-8365-98998C0FCF5B}"/>
              </a:ext>
            </a:extLst>
          </p:cNvPr>
          <p:cNvSpPr txBox="1"/>
          <p:nvPr/>
        </p:nvSpPr>
        <p:spPr>
          <a:xfrm>
            <a:off x="4476587" y="2397706"/>
            <a:ext cx="111989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hu-HU" sz="4400" b="1" err="1">
                <a:solidFill>
                  <a:srgbClr val="FFFFFF"/>
                </a:solidFill>
                <a:cs typeface="Calibri"/>
              </a:rPr>
              <a:t>Ladies</a:t>
            </a:r>
            <a:r>
              <a:rPr lang="hu-HU" sz="4400" b="1">
                <a:solidFill>
                  <a:srgbClr val="FFFFFF"/>
                </a:solidFill>
                <a:cs typeface="Calibri"/>
              </a:rPr>
              <a:t> and gentlemen back </a:t>
            </a:r>
            <a:r>
              <a:rPr lang="hu-HU" sz="4400" b="1" err="1">
                <a:solidFill>
                  <a:srgbClr val="FFFFFF"/>
                </a:solidFill>
                <a:cs typeface="Calibri"/>
              </a:rPr>
              <a:t>to</a:t>
            </a:r>
            <a:r>
              <a:rPr lang="hu-HU" sz="4400" b="1">
                <a:solidFill>
                  <a:srgbClr val="FFFFFF"/>
                </a:solidFill>
                <a:cs typeface="Calibri"/>
              </a:rPr>
              <a:t> </a:t>
            </a:r>
            <a:r>
              <a:rPr lang="hu-HU" sz="4400" b="1" err="1">
                <a:solidFill>
                  <a:srgbClr val="FFFFFF"/>
                </a:solidFill>
                <a:cs typeface="Calibri"/>
              </a:rPr>
              <a:t>wooclap</a:t>
            </a:r>
            <a:r>
              <a:rPr lang="hu-HU" sz="4400" b="1">
                <a:solidFill>
                  <a:srgbClr val="FFFFFF"/>
                </a:solidFill>
                <a:cs typeface="Calibri"/>
              </a:rPr>
              <a:t> </a:t>
            </a:r>
            <a:r>
              <a:rPr lang="hu-HU" sz="4400" b="1" err="1">
                <a:solidFill>
                  <a:srgbClr val="FFFFFF"/>
                </a:solidFill>
                <a:cs typeface="Calibri"/>
              </a:rPr>
              <a:t>please</a:t>
            </a:r>
            <a:r>
              <a:rPr lang="hu-HU" sz="4400" b="1">
                <a:solidFill>
                  <a:srgbClr val="FFFFFF"/>
                </a:solidFill>
                <a:cs typeface="Calibri"/>
              </a:rPr>
              <a:t>!</a:t>
            </a:r>
            <a:endParaRPr lang="fr-FR" sz="4400" b="1" err="1">
              <a:solidFill>
                <a:srgbClr val="FFFFFF"/>
              </a:solidFill>
            </a:endParaRPr>
          </a:p>
        </p:txBody>
      </p:sp>
      <p:sp>
        <p:nvSpPr>
          <p:cNvPr id="5" name="TextBox 1">
            <a:extLst>
              <a:ext uri="{FF2B5EF4-FFF2-40B4-BE49-F238E27FC236}">
                <a16:creationId xmlns:a16="http://schemas.microsoft.com/office/drawing/2014/main" id="{9788D69F-CC11-414F-A38E-F735C9973F15}"/>
              </a:ext>
            </a:extLst>
          </p:cNvPr>
          <p:cNvSpPr txBox="1"/>
          <p:nvPr/>
        </p:nvSpPr>
        <p:spPr>
          <a:xfrm>
            <a:off x="14140319" y="13034530"/>
            <a:ext cx="10070855"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629" rtl="0" eaLnBrk="1" latinLnBrk="0" hangingPunct="1">
              <a:defRPr sz="3600" kern="1200">
                <a:solidFill>
                  <a:schemeClr val="tx1"/>
                </a:solidFill>
                <a:latin typeface="+mn-lt"/>
                <a:ea typeface="+mn-ea"/>
                <a:cs typeface="+mn-cs"/>
              </a:defRPr>
            </a:lvl1pPr>
            <a:lvl2pPr marL="914629" algn="l" defTabSz="914629" rtl="0" eaLnBrk="1" latinLnBrk="0" hangingPunct="1">
              <a:defRPr sz="3600" kern="1200">
                <a:solidFill>
                  <a:schemeClr val="tx1"/>
                </a:solidFill>
                <a:latin typeface="+mn-lt"/>
                <a:ea typeface="+mn-ea"/>
                <a:cs typeface="+mn-cs"/>
              </a:defRPr>
            </a:lvl2pPr>
            <a:lvl3pPr marL="1829257" algn="l" defTabSz="914629" rtl="0" eaLnBrk="1" latinLnBrk="0" hangingPunct="1">
              <a:defRPr sz="3600" kern="1200">
                <a:solidFill>
                  <a:schemeClr val="tx1"/>
                </a:solidFill>
                <a:latin typeface="+mn-lt"/>
                <a:ea typeface="+mn-ea"/>
                <a:cs typeface="+mn-cs"/>
              </a:defRPr>
            </a:lvl3pPr>
            <a:lvl4pPr marL="2743886" algn="l" defTabSz="914629" rtl="0" eaLnBrk="1" latinLnBrk="0" hangingPunct="1">
              <a:defRPr sz="3600" kern="1200">
                <a:solidFill>
                  <a:schemeClr val="tx1"/>
                </a:solidFill>
                <a:latin typeface="+mn-lt"/>
                <a:ea typeface="+mn-ea"/>
                <a:cs typeface="+mn-cs"/>
              </a:defRPr>
            </a:lvl4pPr>
            <a:lvl5pPr marL="3658514" algn="l" defTabSz="914629" rtl="0" eaLnBrk="1" latinLnBrk="0" hangingPunct="1">
              <a:defRPr sz="3600" kern="1200">
                <a:solidFill>
                  <a:schemeClr val="tx1"/>
                </a:solidFill>
                <a:latin typeface="+mn-lt"/>
                <a:ea typeface="+mn-ea"/>
                <a:cs typeface="+mn-cs"/>
              </a:defRPr>
            </a:lvl5pPr>
            <a:lvl6pPr marL="4573143" algn="l" defTabSz="914629" rtl="0" eaLnBrk="1" latinLnBrk="0" hangingPunct="1">
              <a:defRPr sz="3600" kern="1200">
                <a:solidFill>
                  <a:schemeClr val="tx1"/>
                </a:solidFill>
                <a:latin typeface="+mn-lt"/>
                <a:ea typeface="+mn-ea"/>
                <a:cs typeface="+mn-cs"/>
              </a:defRPr>
            </a:lvl6pPr>
            <a:lvl7pPr marL="5487772" algn="l" defTabSz="914629" rtl="0" eaLnBrk="1" latinLnBrk="0" hangingPunct="1">
              <a:defRPr sz="3600" kern="1200">
                <a:solidFill>
                  <a:schemeClr val="tx1"/>
                </a:solidFill>
                <a:latin typeface="+mn-lt"/>
                <a:ea typeface="+mn-ea"/>
                <a:cs typeface="+mn-cs"/>
              </a:defRPr>
            </a:lvl7pPr>
            <a:lvl8pPr marL="6402400" algn="l" defTabSz="914629" rtl="0" eaLnBrk="1" latinLnBrk="0" hangingPunct="1">
              <a:defRPr sz="3600" kern="1200">
                <a:solidFill>
                  <a:schemeClr val="tx1"/>
                </a:solidFill>
                <a:latin typeface="+mn-lt"/>
                <a:ea typeface="+mn-ea"/>
                <a:cs typeface="+mn-cs"/>
              </a:defRPr>
            </a:lvl8pPr>
            <a:lvl9pPr marL="7317029" algn="l" defTabSz="914629" rtl="0" eaLnBrk="1" latinLnBrk="0" hangingPunct="1">
              <a:defRPr sz="3600" kern="1200">
                <a:solidFill>
                  <a:schemeClr val="tx1"/>
                </a:solidFill>
                <a:latin typeface="+mn-lt"/>
                <a:ea typeface="+mn-ea"/>
                <a:cs typeface="+mn-cs"/>
              </a:defRPr>
            </a:lvl9pPr>
          </a:lstStyle>
          <a:p>
            <a:endParaRPr lang="en-GB" sz="2600">
              <a:cs typeface="Calibri"/>
            </a:endParaRPr>
          </a:p>
        </p:txBody>
      </p:sp>
      <p:sp>
        <p:nvSpPr>
          <p:cNvPr id="9" name="TextBox 8">
            <a:extLst>
              <a:ext uri="{FF2B5EF4-FFF2-40B4-BE49-F238E27FC236}">
                <a16:creationId xmlns:a16="http://schemas.microsoft.com/office/drawing/2014/main" id="{E74A5D55-E077-4F21-93F8-024D7CCE8C1C}"/>
              </a:ext>
            </a:extLst>
          </p:cNvPr>
          <p:cNvSpPr txBox="1"/>
          <p:nvPr/>
        </p:nvSpPr>
        <p:spPr>
          <a:xfrm>
            <a:off x="11799774" y="11862758"/>
            <a:ext cx="1214721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500">
              <a:cs typeface="Segoe UI"/>
            </a:endParaRPr>
          </a:p>
        </p:txBody>
      </p:sp>
      <p:sp>
        <p:nvSpPr>
          <p:cNvPr id="11" name="Título 1">
            <a:extLst>
              <a:ext uri="{FF2B5EF4-FFF2-40B4-BE49-F238E27FC236}">
                <a16:creationId xmlns:a16="http://schemas.microsoft.com/office/drawing/2014/main" id="{1D437EAC-182A-4F2B-ACC7-B21ADA299791}"/>
              </a:ext>
            </a:extLst>
          </p:cNvPr>
          <p:cNvSpPr txBox="1">
            <a:spLocks/>
          </p:cNvSpPr>
          <p:nvPr/>
        </p:nvSpPr>
        <p:spPr>
          <a:xfrm>
            <a:off x="4354506" y="730688"/>
            <a:ext cx="19015448" cy="2286000"/>
          </a:xfrm>
          <a:prstGeom prst="rect">
            <a:avLst/>
          </a:prstGeom>
        </p:spPr>
        <p:txBody>
          <a:bodyPr vert="horz" lIns="182926" tIns="91463" rIns="182926" bIns="91463" rtlCol="0" anchor="t">
            <a:norm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lnSpc>
                <a:spcPct val="90000"/>
              </a:lnSpc>
            </a:pPr>
            <a:r>
              <a:rPr lang="en-US" sz="6700" b="1">
                <a:solidFill>
                  <a:srgbClr val="FFFFFF"/>
                </a:solidFill>
              </a:rPr>
              <a:t>DIGITAL ACCESSIBILITY</a:t>
            </a:r>
            <a:br>
              <a:rPr lang="en-US" sz="6700" b="1">
                <a:solidFill>
                  <a:srgbClr val="FFFFFF"/>
                </a:solidFill>
              </a:rPr>
            </a:br>
            <a:r>
              <a:rPr lang="en-US" sz="4800" b="1">
                <a:solidFill>
                  <a:srgbClr val="FFFFFF"/>
                </a:solidFill>
              </a:rPr>
              <a:t>Questions for you!</a:t>
            </a:r>
            <a:endParaRPr lang="es-ES" sz="4800" b="1">
              <a:solidFill>
                <a:srgbClr val="FFFFFF"/>
              </a:solidFill>
              <a:cs typeface="Calibri"/>
            </a:endParaRPr>
          </a:p>
        </p:txBody>
      </p:sp>
    </p:spTree>
    <p:extLst>
      <p:ext uri="{BB962C8B-B14F-4D97-AF65-F5344CB8AC3E}">
        <p14:creationId xmlns:p14="http://schemas.microsoft.com/office/powerpoint/2010/main" val="271222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rgbClr val="FFFFFF"/>
                </a:solidFill>
              </a:rPr>
              <a:t>ASSIGNMENT1</a:t>
            </a:r>
            <a:br>
              <a:rPr lang="en-US" sz="6700" b="1">
                <a:cs typeface="Calibri"/>
              </a:rPr>
            </a:br>
            <a:r>
              <a:rPr lang="en-US" sz="4800" b="1">
                <a:solidFill>
                  <a:srgbClr val="FFFFFF"/>
                </a:solidFill>
              </a:rPr>
              <a:t>SWOT analysis of Technology Enhanced Learning</a:t>
            </a:r>
            <a:endParaRPr lang="es-ES" sz="4800" b="1">
              <a:solidFill>
                <a:srgbClr val="FFFFFF"/>
              </a:solidFill>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470837" y="4512663"/>
            <a:ext cx="1714255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t>We are curious to what extend you’ve already used technology to enhance your courses.</a:t>
            </a:r>
            <a:endParaRPr lang="en-US" sz="4800">
              <a:cs typeface="Calibri"/>
            </a:endParaRPr>
          </a:p>
          <a:p>
            <a:pPr marL="571500" indent="-571500" algn="l">
              <a:buFont typeface="Arial" panose="020B0604020202020204" pitchFamily="34" charset="0"/>
              <a:buChar char="•"/>
            </a:pPr>
            <a:r>
              <a:rPr lang="en-US" sz="4800"/>
              <a:t>What went well? What were weaknesses?</a:t>
            </a:r>
            <a:endParaRPr lang="en-US" sz="4800">
              <a:cs typeface="Calibri"/>
            </a:endParaRPr>
          </a:p>
          <a:p>
            <a:pPr marL="571500" indent="-571500">
              <a:buFont typeface="Arial" panose="020B0604020202020204" pitchFamily="34" charset="0"/>
              <a:buChar char="•"/>
            </a:pPr>
            <a:r>
              <a:rPr lang="en-US" sz="4800"/>
              <a:t>What opportunities do you see to improve teaching </a:t>
            </a:r>
            <a:br>
              <a:rPr lang="en-US" sz="4800"/>
            </a:br>
            <a:r>
              <a:rPr lang="en-US" sz="4800"/>
              <a:t>and learning with the use of technology?</a:t>
            </a:r>
            <a:endParaRPr lang="en-US" sz="4800">
              <a:cs typeface="Calibri"/>
            </a:endParaRPr>
          </a:p>
          <a:p>
            <a:pPr marL="571500" indent="-571500" algn="l">
              <a:buFont typeface="Arial" panose="020B0604020202020204" pitchFamily="34" charset="0"/>
              <a:buChar char="•"/>
            </a:pPr>
            <a:r>
              <a:rPr lang="en-US" sz="4800"/>
              <a:t>What might go wrong?</a:t>
            </a:r>
            <a:endParaRPr lang="en-US">
              <a:cs typeface="Calibri"/>
            </a:endParaRPr>
          </a:p>
        </p:txBody>
      </p:sp>
      <p:sp>
        <p:nvSpPr>
          <p:cNvPr id="4" name="TextBox 2">
            <a:extLst>
              <a:ext uri="{FF2B5EF4-FFF2-40B4-BE49-F238E27FC236}">
                <a16:creationId xmlns:a16="http://schemas.microsoft.com/office/drawing/2014/main" id="{F249B3E6-D61A-4583-ABC8-3F581E9F3B56}"/>
              </a:ext>
            </a:extLst>
          </p:cNvPr>
          <p:cNvSpPr txBox="1"/>
          <p:nvPr/>
        </p:nvSpPr>
        <p:spPr>
          <a:xfrm>
            <a:off x="13667108" y="10167882"/>
            <a:ext cx="10312311" cy="3170099"/>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cs typeface="Calibri"/>
              </a:rPr>
              <a:t>Objective</a:t>
            </a:r>
            <a:endParaRPr lang="en-US" sz="4000">
              <a:cs typeface="Calibri"/>
            </a:endParaRPr>
          </a:p>
          <a:p>
            <a:r>
              <a:rPr lang="en-US" sz="4000">
                <a:cs typeface="Calibri"/>
              </a:rPr>
              <a:t>To learn more on which tools might be useful in your CHARM-EU Modules and to inform each other on considerations that should be made when using technology in education.</a:t>
            </a:r>
          </a:p>
        </p:txBody>
      </p:sp>
      <p:sp>
        <p:nvSpPr>
          <p:cNvPr id="5" name="TextBox 2">
            <a:extLst>
              <a:ext uri="{FF2B5EF4-FFF2-40B4-BE49-F238E27FC236}">
                <a16:creationId xmlns:a16="http://schemas.microsoft.com/office/drawing/2014/main" id="{CBB63D33-3637-42CA-9C20-AF14F03B0BF0}"/>
              </a:ext>
            </a:extLst>
          </p:cNvPr>
          <p:cNvSpPr txBox="1"/>
          <p:nvPr/>
        </p:nvSpPr>
        <p:spPr>
          <a:xfrm>
            <a:off x="476197" y="10066863"/>
            <a:ext cx="12511953" cy="3170099"/>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t>Assignment</a:t>
            </a:r>
            <a:endParaRPr lang="en-US" sz="4000"/>
          </a:p>
          <a:p>
            <a:pPr algn="l"/>
            <a:r>
              <a:rPr lang="en-US" sz="4000"/>
              <a:t>We will split you up in break-out rooms. In each break-out room one of our facilitators will help you fill in a shared SWOT analyses of technology enhanced learning. In 15 minutes, we will return for a plenary recap.</a:t>
            </a:r>
            <a:endParaRPr lang="en-US" sz="4000">
              <a:cs typeface="Calibri"/>
            </a:endParaRPr>
          </a:p>
        </p:txBody>
      </p:sp>
      <p:pic>
        <p:nvPicPr>
          <p:cNvPr id="6" name="Image 6">
            <a:extLst>
              <a:ext uri="{FF2B5EF4-FFF2-40B4-BE49-F238E27FC236}">
                <a16:creationId xmlns:a16="http://schemas.microsoft.com/office/drawing/2014/main" id="{F6866BA2-5DE4-4688-A17C-EB9A5F2E0BA3}"/>
              </a:ext>
            </a:extLst>
          </p:cNvPr>
          <p:cNvPicPr>
            <a:picLocks noChangeAspect="1"/>
          </p:cNvPicPr>
          <p:nvPr/>
        </p:nvPicPr>
        <p:blipFill rotWithShape="1">
          <a:blip r:embed="rId4"/>
          <a:srcRect t="14596" r="2098" b="310"/>
          <a:stretch/>
        </p:blipFill>
        <p:spPr>
          <a:xfrm>
            <a:off x="17337602" y="3334572"/>
            <a:ext cx="6885138" cy="6740857"/>
          </a:xfrm>
          <a:prstGeom prst="rect">
            <a:avLst/>
          </a:prstGeom>
        </p:spPr>
      </p:pic>
    </p:spTree>
    <p:extLst>
      <p:ext uri="{BB962C8B-B14F-4D97-AF65-F5344CB8AC3E}">
        <p14:creationId xmlns:p14="http://schemas.microsoft.com/office/powerpoint/2010/main" val="1585181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21819" y="742591"/>
            <a:ext cx="19015448" cy="1659865"/>
          </a:xfrm>
        </p:spPr>
        <p:txBody>
          <a:bodyPr anchor="t">
            <a:noAutofit/>
          </a:bodyPr>
          <a:lstStyle/>
          <a:p>
            <a:pPr algn="l"/>
            <a:r>
              <a:rPr lang="en-US" sz="6700" b="1">
                <a:solidFill>
                  <a:schemeClr val="bg1"/>
                </a:solidFill>
                <a:ea typeface="+mj-lt"/>
                <a:cs typeface="+mj-lt"/>
              </a:rPr>
              <a:t>DIGITAL ACCESSIBILITY</a:t>
            </a:r>
            <a:br>
              <a:rPr lang="en-US" sz="9600" b="1">
                <a:solidFill>
                  <a:schemeClr val="bg1"/>
                </a:solidFill>
                <a:ea typeface="+mj-lt"/>
                <a:cs typeface="+mj-lt"/>
              </a:rPr>
            </a:br>
            <a:r>
              <a:rPr lang="en-US" sz="4800" b="1">
                <a:solidFill>
                  <a:schemeClr val="bg1"/>
                </a:solidFill>
                <a:ea typeface="+mj-lt"/>
                <a:cs typeface="+mj-lt"/>
              </a:rPr>
              <a:t>What and why</a:t>
            </a:r>
            <a:endParaRPr lang="hu-HU" sz="4800">
              <a:solidFill>
                <a:schemeClr val="bg1"/>
              </a:solidFill>
              <a:ea typeface="+mj-lt"/>
              <a:cs typeface="+mj-lt"/>
            </a:endParaRPr>
          </a:p>
          <a:p>
            <a:pPr>
              <a:lnSpc>
                <a:spcPct val="90000"/>
              </a:lnSpc>
            </a:pPr>
            <a:endParaRPr lang="hu-HU" sz="9600" b="1">
              <a:solidFill>
                <a:schemeClr val="bg1"/>
              </a:solidFill>
              <a:cs typeface="Calibri"/>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10996435" y="3434011"/>
            <a:ext cx="13211995" cy="10335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Aft>
                <a:spcPts val="600"/>
              </a:spcAft>
              <a:defRPr/>
            </a:pPr>
            <a:r>
              <a:rPr lang="en-US" sz="4800" b="1">
                <a:ea typeface="+mn-lt"/>
                <a:cs typeface="+mn-lt"/>
              </a:rPr>
              <a:t>WHAT DOES IT MEAN?</a:t>
            </a:r>
            <a:endParaRPr lang="en-US" sz="4800">
              <a:ea typeface="+mn-lt"/>
              <a:cs typeface="+mn-lt"/>
            </a:endParaRPr>
          </a:p>
          <a:p>
            <a:pPr>
              <a:lnSpc>
                <a:spcPct val="90000"/>
              </a:lnSpc>
              <a:spcAft>
                <a:spcPts val="600"/>
              </a:spcAft>
              <a:defRPr/>
            </a:pPr>
            <a:endParaRPr lang="en-US" sz="3800">
              <a:ea typeface="+mn-lt"/>
              <a:cs typeface="+mn-lt"/>
            </a:endParaRPr>
          </a:p>
          <a:p>
            <a:pPr marL="571500" indent="-571500" algn="just">
              <a:lnSpc>
                <a:spcPct val="90000"/>
              </a:lnSpc>
              <a:spcAft>
                <a:spcPts val="600"/>
              </a:spcAft>
              <a:buFont typeface="Arial"/>
              <a:buChar char="•"/>
              <a:defRPr/>
            </a:pPr>
            <a:r>
              <a:rPr lang="en-US" sz="4000" i="1">
                <a:ea typeface="+mn-lt"/>
                <a:cs typeface="+mn-lt"/>
              </a:rPr>
              <a:t>“Digital accessibility is the process of making digital content and services accessible to everyone. It is about providing all users equal access to the same information [...].”</a:t>
            </a:r>
            <a:r>
              <a:rPr lang="en-US" sz="4000">
                <a:ea typeface="+mn-lt"/>
                <a:cs typeface="+mn-lt"/>
              </a:rPr>
              <a:t> (World Wide Web Consortium (W3C))</a:t>
            </a:r>
          </a:p>
          <a:p>
            <a:pPr marL="685800" lvl="1">
              <a:lnSpc>
                <a:spcPct val="90000"/>
              </a:lnSpc>
              <a:spcAft>
                <a:spcPts val="600"/>
              </a:spcAft>
              <a:defRPr/>
            </a:pPr>
            <a:endParaRPr lang="en-US" sz="4800">
              <a:ea typeface="+mn-lt"/>
              <a:cs typeface="+mn-lt"/>
            </a:endParaRPr>
          </a:p>
          <a:p>
            <a:pPr algn="ctr">
              <a:lnSpc>
                <a:spcPct val="90000"/>
              </a:lnSpc>
              <a:spcAft>
                <a:spcPts val="600"/>
              </a:spcAft>
              <a:defRPr/>
            </a:pPr>
            <a:r>
              <a:rPr lang="en-US" sz="4800" b="1">
                <a:ea typeface="+mn-lt"/>
                <a:cs typeface="+mn-lt"/>
              </a:rPr>
              <a:t>WHY DOES DIGITAL ACCESSIBILITY MATTER?</a:t>
            </a:r>
            <a:endParaRPr lang="en-US" sz="4800">
              <a:ea typeface="+mn-lt"/>
              <a:cs typeface="+mn-lt"/>
            </a:endParaRPr>
          </a:p>
          <a:p>
            <a:pPr>
              <a:lnSpc>
                <a:spcPct val="90000"/>
              </a:lnSpc>
              <a:spcAft>
                <a:spcPts val="600"/>
              </a:spcAft>
              <a:defRPr/>
            </a:pPr>
            <a:endParaRPr lang="en-US" sz="3800">
              <a:ea typeface="+mn-lt"/>
              <a:cs typeface="+mn-lt"/>
            </a:endParaRPr>
          </a:p>
          <a:p>
            <a:pPr marL="571500" indent="-571500" algn="just">
              <a:lnSpc>
                <a:spcPct val="90000"/>
              </a:lnSpc>
              <a:spcAft>
                <a:spcPts val="600"/>
              </a:spcAft>
              <a:buFont typeface="Arial"/>
              <a:buChar char="•"/>
              <a:defRPr/>
            </a:pPr>
            <a:r>
              <a:rPr lang="en-US" sz="3800">
                <a:ea typeface="+mn-lt"/>
                <a:cs typeface="+mn-lt"/>
              </a:rPr>
              <a:t>Access and inclusion should not be based on a philanthropic approach, but rather on alignment with basic human rights. </a:t>
            </a:r>
          </a:p>
          <a:p>
            <a:pPr>
              <a:lnSpc>
                <a:spcPct val="90000"/>
              </a:lnSpc>
              <a:spcAft>
                <a:spcPts val="600"/>
              </a:spcAft>
              <a:defRPr/>
            </a:pPr>
            <a:endParaRPr lang="en-US" sz="3800">
              <a:ea typeface="+mn-lt"/>
              <a:cs typeface="+mn-lt"/>
            </a:endParaRPr>
          </a:p>
          <a:p>
            <a:pPr marL="571500" indent="-571500" algn="just">
              <a:lnSpc>
                <a:spcPct val="90000"/>
              </a:lnSpc>
              <a:spcAft>
                <a:spcPts val="600"/>
              </a:spcAft>
              <a:buFont typeface="Arial"/>
              <a:buChar char="•"/>
              <a:defRPr/>
            </a:pPr>
            <a:r>
              <a:rPr lang="en-US" sz="3800">
                <a:ea typeface="+mn-lt"/>
                <a:cs typeface="+mn-lt"/>
              </a:rPr>
              <a:t>Universality needs to be taken seriously. </a:t>
            </a:r>
            <a:endParaRPr lang="hu-HU" sz="3800">
              <a:ea typeface="+mn-lt"/>
              <a:cs typeface="+mn-lt"/>
            </a:endParaRPr>
          </a:p>
          <a:p>
            <a:pPr algn="just">
              <a:lnSpc>
                <a:spcPct val="90000"/>
              </a:lnSpc>
              <a:spcAft>
                <a:spcPts val="600"/>
              </a:spcAft>
              <a:defRPr/>
            </a:pPr>
            <a:endParaRPr lang="en-US" sz="3800">
              <a:ea typeface="+mn-lt"/>
              <a:cs typeface="+mn-lt"/>
            </a:endParaRPr>
          </a:p>
          <a:p>
            <a:pPr marL="571500" indent="-571500">
              <a:lnSpc>
                <a:spcPct val="90000"/>
              </a:lnSpc>
              <a:spcAft>
                <a:spcPts val="600"/>
              </a:spcAft>
              <a:buFont typeface="Arial"/>
              <a:buChar char="•"/>
              <a:defRPr/>
            </a:pPr>
            <a:r>
              <a:rPr lang="en-US" sz="3800">
                <a:ea typeface="+mn-lt"/>
                <a:cs typeface="+mn-lt"/>
              </a:rPr>
              <a:t>Providing accessibility in digital products  that  is that </a:t>
            </a:r>
            <a:r>
              <a:rPr lang="en-US" sz="3800" b="1">
                <a:ea typeface="+mn-lt"/>
                <a:cs typeface="+mn-lt"/>
              </a:rPr>
              <a:t>everyone can perceive, navigate</a:t>
            </a:r>
            <a:r>
              <a:rPr lang="en-US" sz="3800">
                <a:ea typeface="+mn-lt"/>
                <a:cs typeface="+mn-lt"/>
              </a:rPr>
              <a:t>, </a:t>
            </a:r>
            <a:r>
              <a:rPr lang="en-US" sz="3800" b="1">
                <a:ea typeface="+mn-lt"/>
                <a:cs typeface="+mn-lt"/>
              </a:rPr>
              <a:t>interact with your product</a:t>
            </a:r>
            <a:r>
              <a:rPr lang="en-US" sz="3800">
                <a:ea typeface="+mn-lt"/>
                <a:cs typeface="+mn-lt"/>
              </a:rPr>
              <a:t>.</a:t>
            </a:r>
            <a:endParaRPr lang="hu-HU" sz="3800">
              <a:cs typeface="Calibri"/>
            </a:endParaRPr>
          </a:p>
        </p:txBody>
      </p:sp>
      <p:sp>
        <p:nvSpPr>
          <p:cNvPr id="5" name="TextBox 4">
            <a:extLst>
              <a:ext uri="{FF2B5EF4-FFF2-40B4-BE49-F238E27FC236}">
                <a16:creationId xmlns:a16="http://schemas.microsoft.com/office/drawing/2014/main" id="{4608D17D-D000-417B-8783-710822C719EA}"/>
              </a:ext>
            </a:extLst>
          </p:cNvPr>
          <p:cNvSpPr txBox="1"/>
          <p:nvPr/>
        </p:nvSpPr>
        <p:spPr>
          <a:xfrm>
            <a:off x="238874" y="10741325"/>
            <a:ext cx="106230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000">
              <a:cs typeface="Calibri"/>
            </a:endParaRPr>
          </a:p>
        </p:txBody>
      </p:sp>
      <p:pic>
        <p:nvPicPr>
          <p:cNvPr id="6" name="Picture 6" descr="A picture containing text&#10;&#10;Description automatically generated">
            <a:extLst>
              <a:ext uri="{FF2B5EF4-FFF2-40B4-BE49-F238E27FC236}">
                <a16:creationId xmlns:a16="http://schemas.microsoft.com/office/drawing/2014/main" id="{27CC2068-6C73-44E8-BB9A-6F47DB453A6F}"/>
              </a:ext>
            </a:extLst>
          </p:cNvPr>
          <p:cNvPicPr>
            <a:picLocks noChangeAspect="1"/>
          </p:cNvPicPr>
          <p:nvPr/>
        </p:nvPicPr>
        <p:blipFill>
          <a:blip r:embed="rId4"/>
          <a:stretch>
            <a:fillRect/>
          </a:stretch>
        </p:blipFill>
        <p:spPr>
          <a:xfrm>
            <a:off x="353729" y="4520680"/>
            <a:ext cx="10393306" cy="8038941"/>
          </a:xfrm>
          <a:prstGeom prst="rect">
            <a:avLst/>
          </a:prstGeom>
        </p:spPr>
      </p:pic>
      <p:sp>
        <p:nvSpPr>
          <p:cNvPr id="7" name="TextBox 6">
            <a:extLst>
              <a:ext uri="{FF2B5EF4-FFF2-40B4-BE49-F238E27FC236}">
                <a16:creationId xmlns:a16="http://schemas.microsoft.com/office/drawing/2014/main" id="{240DC76D-1EDA-4FF1-AE50-19D150736711}"/>
              </a:ext>
            </a:extLst>
          </p:cNvPr>
          <p:cNvSpPr txBox="1"/>
          <p:nvPr/>
        </p:nvSpPr>
        <p:spPr>
          <a:xfrm>
            <a:off x="238873" y="12581627"/>
            <a:ext cx="1085308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a:t>Credit: </a:t>
            </a:r>
            <a:r>
              <a:rPr lang="en-GB" sz="2500">
                <a:solidFill>
                  <a:srgbClr val="0000FF"/>
                </a:solidFill>
                <a:cs typeface="Segoe UI"/>
                <a:hlinkClick r:id="rId5"/>
              </a:rPr>
              <a:t>https://image.shutterstock.com/image-vector/caricature-mans-head-his-mouth-600w-415924102.jpg</a:t>
            </a:r>
            <a:r>
              <a:rPr lang="en-GB" sz="2500"/>
              <a:t> </a:t>
            </a:r>
          </a:p>
        </p:txBody>
      </p:sp>
    </p:spTree>
    <p:extLst>
      <p:ext uri="{BB962C8B-B14F-4D97-AF65-F5344CB8AC3E}">
        <p14:creationId xmlns:p14="http://schemas.microsoft.com/office/powerpoint/2010/main" val="1251970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A1B97C-D1C5-4B98-8365-98998C0FCF5B}"/>
              </a:ext>
            </a:extLst>
          </p:cNvPr>
          <p:cNvSpPr txBox="1"/>
          <p:nvPr/>
        </p:nvSpPr>
        <p:spPr>
          <a:xfrm>
            <a:off x="525215" y="4151833"/>
            <a:ext cx="14101416" cy="8956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hu-HU" sz="4800" i="1">
                <a:latin typeface="Calibri"/>
                <a:ea typeface="+mj-lt"/>
                <a:cs typeface="+mj-lt"/>
              </a:rPr>
              <a:t>[...] </a:t>
            </a:r>
            <a:r>
              <a:rPr lang="hu-HU" sz="4800" i="1" err="1">
                <a:latin typeface="Calibri"/>
                <a:ea typeface="+mj-lt"/>
                <a:cs typeface="+mj-lt"/>
              </a:rPr>
              <a:t>Accessibility</a:t>
            </a:r>
            <a:r>
              <a:rPr lang="hu-HU" sz="4800" i="1">
                <a:latin typeface="Calibri"/>
                <a:ea typeface="+mj-lt"/>
                <a:cs typeface="+mj-lt"/>
              </a:rPr>
              <a:t> </a:t>
            </a:r>
            <a:r>
              <a:rPr lang="hu-HU" sz="4800" i="1" err="1">
                <a:latin typeface="Calibri"/>
                <a:ea typeface="+mj-lt"/>
                <a:cs typeface="+mj-lt"/>
              </a:rPr>
              <a:t>kills</a:t>
            </a:r>
            <a:r>
              <a:rPr lang="hu-HU" sz="4800" i="1">
                <a:latin typeface="Calibri"/>
                <a:ea typeface="+mj-lt"/>
                <a:cs typeface="+mj-lt"/>
              </a:rPr>
              <a:t> </a:t>
            </a:r>
            <a:r>
              <a:rPr lang="hu-HU" sz="4800" i="1" err="1">
                <a:latin typeface="Calibri"/>
                <a:ea typeface="+mj-lt"/>
                <a:cs typeface="+mj-lt"/>
              </a:rPr>
              <a:t>creativity</a:t>
            </a:r>
            <a:r>
              <a:rPr lang="hu-HU" sz="4800" i="1">
                <a:latin typeface="Calibri"/>
                <a:ea typeface="+mj-lt"/>
                <a:cs typeface="+mj-lt"/>
              </a:rPr>
              <a:t>, </a:t>
            </a:r>
            <a:r>
              <a:rPr lang="hu-HU" sz="4800" i="1" err="1">
                <a:latin typeface="Calibri"/>
                <a:ea typeface="+mj-lt"/>
                <a:cs typeface="+mj-lt"/>
              </a:rPr>
              <a:t>it</a:t>
            </a:r>
            <a:r>
              <a:rPr lang="hu-HU" sz="4800" i="1">
                <a:latin typeface="Calibri"/>
                <a:ea typeface="+mj-lt"/>
                <a:cs typeface="+mj-lt"/>
              </a:rPr>
              <a:t> </a:t>
            </a:r>
            <a:r>
              <a:rPr lang="hu-HU" sz="4800" i="1" err="1">
                <a:latin typeface="Calibri"/>
                <a:ea typeface="+mj-lt"/>
                <a:cs typeface="+mj-lt"/>
              </a:rPr>
              <a:t>really</a:t>
            </a:r>
            <a:r>
              <a:rPr lang="hu-HU" sz="4800" i="1">
                <a:latin typeface="Calibri"/>
                <a:ea typeface="+mj-lt"/>
                <a:cs typeface="+mj-lt"/>
              </a:rPr>
              <a:t> </a:t>
            </a:r>
            <a:r>
              <a:rPr lang="hu-HU" sz="4800" i="1" err="1">
                <a:latin typeface="Calibri"/>
                <a:ea typeface="+mj-lt"/>
                <a:cs typeface="+mj-lt"/>
              </a:rPr>
              <a:t>does</a:t>
            </a:r>
            <a:r>
              <a:rPr lang="hu-HU" sz="4800" i="1">
                <a:latin typeface="Calibri"/>
                <a:ea typeface="+mj-lt"/>
                <a:cs typeface="+mj-lt"/>
              </a:rPr>
              <a:t> </a:t>
            </a:r>
            <a:r>
              <a:rPr lang="hu-HU" sz="4800" i="1" err="1">
                <a:latin typeface="Calibri"/>
                <a:ea typeface="+mj-lt"/>
                <a:cs typeface="+mj-lt"/>
              </a:rPr>
              <a:t>not</a:t>
            </a:r>
            <a:r>
              <a:rPr lang="hu-HU" sz="4800" i="1">
                <a:latin typeface="Calibri"/>
                <a:ea typeface="+mj-lt"/>
                <a:cs typeface="+mj-lt"/>
              </a:rPr>
              <a:t> […] </a:t>
            </a:r>
            <a:endParaRPr lang="hu-HU" sz="4800">
              <a:latin typeface="Calibri"/>
              <a:ea typeface="+mj-lt"/>
              <a:cs typeface="+mj-lt"/>
            </a:endParaRPr>
          </a:p>
          <a:p>
            <a:pPr algn="ctr">
              <a:defRPr/>
            </a:pPr>
            <a:r>
              <a:rPr lang="hu-HU" sz="4800" i="1" err="1">
                <a:latin typeface="Calibri"/>
                <a:ea typeface="+mj-lt"/>
                <a:cs typeface="+mj-lt"/>
              </a:rPr>
              <a:t>It</a:t>
            </a:r>
            <a:r>
              <a:rPr lang="hu-HU" sz="4800" i="1">
                <a:latin typeface="Calibri"/>
                <a:ea typeface="+mj-lt"/>
                <a:cs typeface="+mj-lt"/>
              </a:rPr>
              <a:t> is </a:t>
            </a:r>
            <a:r>
              <a:rPr lang="hu-HU" sz="4800" b="1" i="1" err="1">
                <a:latin typeface="Calibri"/>
                <a:ea typeface="+mj-lt"/>
                <a:cs typeface="+mj-lt"/>
              </a:rPr>
              <a:t>actually</a:t>
            </a:r>
            <a:r>
              <a:rPr lang="hu-HU" sz="4800" b="1" i="1">
                <a:latin typeface="Calibri"/>
                <a:ea typeface="+mj-lt"/>
                <a:cs typeface="+mj-lt"/>
              </a:rPr>
              <a:t> a </a:t>
            </a:r>
            <a:r>
              <a:rPr lang="hu-HU" sz="4800" b="1" i="1" err="1">
                <a:latin typeface="Calibri"/>
                <a:ea typeface="+mj-lt"/>
                <a:cs typeface="+mj-lt"/>
              </a:rPr>
              <a:t>creative</a:t>
            </a:r>
            <a:r>
              <a:rPr lang="hu-HU" sz="4800" b="1" i="1">
                <a:latin typeface="Calibri"/>
                <a:ea typeface="+mj-lt"/>
                <a:cs typeface="+mj-lt"/>
              </a:rPr>
              <a:t> </a:t>
            </a:r>
            <a:r>
              <a:rPr lang="hu-HU" sz="4800" b="1" i="1" err="1">
                <a:latin typeface="Calibri"/>
                <a:ea typeface="+mj-lt"/>
                <a:cs typeface="+mj-lt"/>
              </a:rPr>
              <a:t>challenge</a:t>
            </a:r>
            <a:endParaRPr lang="hu-HU" sz="4800" b="1">
              <a:latin typeface="Calibri"/>
              <a:ea typeface="+mj-lt"/>
              <a:cs typeface="+mj-lt"/>
            </a:endParaRPr>
          </a:p>
          <a:p>
            <a:pPr algn="ctr">
              <a:defRPr/>
            </a:pPr>
            <a:endParaRPr lang="hu-HU" sz="4800" i="1">
              <a:latin typeface="Calibri"/>
              <a:ea typeface="+mj-lt"/>
              <a:cs typeface="+mj-lt"/>
            </a:endParaRPr>
          </a:p>
          <a:p>
            <a:pPr algn="ctr">
              <a:defRPr/>
            </a:pPr>
            <a:r>
              <a:rPr lang="hu-HU" sz="4800" i="1" err="1">
                <a:latin typeface="Calibri"/>
                <a:ea typeface="+mj-lt"/>
                <a:cs typeface="+mj-lt"/>
              </a:rPr>
              <a:t>Accessibility</a:t>
            </a:r>
            <a:r>
              <a:rPr lang="hu-HU" sz="4800" i="1">
                <a:latin typeface="Calibri"/>
                <a:ea typeface="+mj-lt"/>
                <a:cs typeface="+mj-lt"/>
              </a:rPr>
              <a:t> is </a:t>
            </a:r>
            <a:r>
              <a:rPr lang="hu-HU" sz="4800" i="1" err="1">
                <a:latin typeface="Calibri"/>
                <a:ea typeface="+mj-lt"/>
                <a:cs typeface="+mj-lt"/>
              </a:rPr>
              <a:t>difficult</a:t>
            </a:r>
            <a:r>
              <a:rPr lang="hu-HU" sz="4800" i="1">
                <a:latin typeface="Calibri"/>
                <a:ea typeface="+mj-lt"/>
                <a:cs typeface="+mj-lt"/>
              </a:rPr>
              <a:t>. </a:t>
            </a:r>
            <a:r>
              <a:rPr lang="hu-HU" sz="4800" i="1" err="1">
                <a:latin typeface="Calibri"/>
                <a:ea typeface="+mj-lt"/>
                <a:cs typeface="+mj-lt"/>
              </a:rPr>
              <a:t>Accessibility</a:t>
            </a:r>
            <a:r>
              <a:rPr lang="hu-HU" sz="4800" i="1">
                <a:latin typeface="Calibri"/>
                <a:ea typeface="+mj-lt"/>
                <a:cs typeface="+mj-lt"/>
              </a:rPr>
              <a:t> is </a:t>
            </a:r>
            <a:r>
              <a:rPr lang="hu-HU" sz="4800" i="1" err="1">
                <a:latin typeface="Calibri"/>
                <a:ea typeface="+mj-lt"/>
                <a:cs typeface="+mj-lt"/>
              </a:rPr>
              <a:t>not</a:t>
            </a:r>
            <a:r>
              <a:rPr lang="hu-HU" sz="4800" i="1">
                <a:latin typeface="Calibri"/>
                <a:ea typeface="+mj-lt"/>
                <a:cs typeface="+mj-lt"/>
              </a:rPr>
              <a:t> </a:t>
            </a:r>
            <a:r>
              <a:rPr lang="hu-HU" sz="4800" i="1" err="1">
                <a:latin typeface="Calibri"/>
                <a:ea typeface="+mj-lt"/>
                <a:cs typeface="+mj-lt"/>
              </a:rPr>
              <a:t>difficult</a:t>
            </a:r>
            <a:r>
              <a:rPr lang="hu-HU" sz="4800" i="1">
                <a:latin typeface="Calibri"/>
                <a:ea typeface="+mj-lt"/>
                <a:cs typeface="+mj-lt"/>
              </a:rPr>
              <a:t> </a:t>
            </a:r>
            <a:endParaRPr lang="hu-HU" sz="4800">
              <a:latin typeface="Calibri"/>
              <a:ea typeface="+mj-lt"/>
              <a:cs typeface="+mj-lt"/>
            </a:endParaRPr>
          </a:p>
          <a:p>
            <a:pPr algn="ctr">
              <a:defRPr/>
            </a:pPr>
            <a:r>
              <a:rPr lang="hu-HU" sz="4800" i="1" err="1">
                <a:latin typeface="Calibri"/>
                <a:ea typeface="+mj-lt"/>
                <a:cs typeface="+mj-lt"/>
              </a:rPr>
              <a:t>it</a:t>
            </a:r>
            <a:r>
              <a:rPr lang="hu-HU" sz="4800" i="1">
                <a:latin typeface="Calibri"/>
                <a:ea typeface="+mj-lt"/>
                <a:cs typeface="+mj-lt"/>
              </a:rPr>
              <a:t> is </a:t>
            </a:r>
            <a:r>
              <a:rPr lang="hu-HU" sz="4800" b="1" i="1" err="1">
                <a:latin typeface="Calibri"/>
                <a:ea typeface="+mj-lt"/>
                <a:cs typeface="+mj-lt"/>
              </a:rPr>
              <a:t>just</a:t>
            </a:r>
            <a:r>
              <a:rPr lang="hu-HU" sz="4800" b="1" i="1">
                <a:latin typeface="Calibri"/>
                <a:ea typeface="+mj-lt"/>
                <a:cs typeface="+mj-lt"/>
              </a:rPr>
              <a:t> </a:t>
            </a:r>
            <a:r>
              <a:rPr lang="hu-HU" sz="4800" b="1" i="1" err="1">
                <a:latin typeface="Calibri"/>
                <a:ea typeface="+mj-lt"/>
                <a:cs typeface="+mj-lt"/>
              </a:rPr>
              <a:t>unfamiliar</a:t>
            </a:r>
            <a:r>
              <a:rPr lang="hu-HU" sz="4800" b="1" i="1">
                <a:latin typeface="Calibri"/>
                <a:ea typeface="+mj-lt"/>
                <a:cs typeface="+mj-lt"/>
              </a:rPr>
              <a:t> </a:t>
            </a:r>
            <a:r>
              <a:rPr lang="hu-HU" sz="4800" b="1" i="1" err="1">
                <a:latin typeface="Calibri"/>
                <a:ea typeface="+mj-lt"/>
                <a:cs typeface="+mj-lt"/>
              </a:rPr>
              <a:t>territory</a:t>
            </a:r>
            <a:r>
              <a:rPr lang="hu-HU" sz="4800" b="1" i="1">
                <a:latin typeface="Calibri"/>
                <a:ea typeface="+mj-lt"/>
                <a:cs typeface="+mj-lt"/>
              </a:rPr>
              <a:t> </a:t>
            </a:r>
            <a:r>
              <a:rPr lang="hu-HU" sz="4800" b="1" i="1" err="1">
                <a:latin typeface="Calibri"/>
                <a:ea typeface="+mj-lt"/>
                <a:cs typeface="+mj-lt"/>
              </a:rPr>
              <a:t>for</a:t>
            </a:r>
            <a:r>
              <a:rPr lang="hu-HU" sz="4800" b="1" i="1">
                <a:latin typeface="Calibri"/>
                <a:ea typeface="+mj-lt"/>
                <a:cs typeface="+mj-lt"/>
              </a:rPr>
              <a:t> a </a:t>
            </a:r>
            <a:r>
              <a:rPr lang="hu-HU" sz="4800" b="1" i="1" err="1">
                <a:latin typeface="Calibri"/>
                <a:ea typeface="+mj-lt"/>
                <a:cs typeface="+mj-lt"/>
              </a:rPr>
              <a:t>lot</a:t>
            </a:r>
            <a:r>
              <a:rPr lang="hu-HU" sz="4800" b="1" i="1">
                <a:latin typeface="Calibri"/>
                <a:ea typeface="+mj-lt"/>
                <a:cs typeface="+mj-lt"/>
              </a:rPr>
              <a:t> of </a:t>
            </a:r>
            <a:r>
              <a:rPr lang="hu-HU" sz="4800" b="1" i="1" err="1">
                <a:latin typeface="Calibri"/>
                <a:ea typeface="+mj-lt"/>
                <a:cs typeface="+mj-lt"/>
              </a:rPr>
              <a:t>us</a:t>
            </a:r>
            <a:endParaRPr lang="hu-HU" sz="4800" b="1">
              <a:latin typeface="Calibri"/>
              <a:ea typeface="+mj-lt"/>
              <a:cs typeface="+mj-lt"/>
            </a:endParaRPr>
          </a:p>
          <a:p>
            <a:pPr algn="ctr">
              <a:defRPr/>
            </a:pPr>
            <a:endParaRPr lang="hu-HU" sz="4800" i="1">
              <a:latin typeface="Calibri"/>
              <a:ea typeface="+mj-lt"/>
              <a:cs typeface="+mj-lt"/>
            </a:endParaRPr>
          </a:p>
          <a:p>
            <a:pPr algn="ctr">
              <a:defRPr/>
            </a:pPr>
            <a:r>
              <a:rPr lang="hu-HU" sz="4800" i="1">
                <a:latin typeface="Calibri"/>
                <a:ea typeface="+mj-lt"/>
                <a:cs typeface="+mj-lt"/>
              </a:rPr>
              <a:t>The </a:t>
            </a:r>
            <a:r>
              <a:rPr lang="hu-HU" sz="4800" i="1" err="1">
                <a:latin typeface="Calibri"/>
                <a:ea typeface="+mj-lt"/>
                <a:cs typeface="+mj-lt"/>
              </a:rPr>
              <a:t>only</a:t>
            </a:r>
            <a:r>
              <a:rPr lang="hu-HU" sz="4800" i="1">
                <a:latin typeface="Calibri"/>
                <a:ea typeface="+mj-lt"/>
                <a:cs typeface="+mj-lt"/>
              </a:rPr>
              <a:t> </a:t>
            </a:r>
            <a:r>
              <a:rPr lang="hu-HU" sz="4800" i="1" err="1">
                <a:latin typeface="Calibri"/>
                <a:ea typeface="+mj-lt"/>
                <a:cs typeface="+mj-lt"/>
              </a:rPr>
              <a:t>thing</a:t>
            </a:r>
            <a:r>
              <a:rPr lang="hu-HU" sz="4800" i="1">
                <a:latin typeface="Calibri"/>
                <a:ea typeface="+mj-lt"/>
                <a:cs typeface="+mj-lt"/>
              </a:rPr>
              <a:t>, </a:t>
            </a:r>
            <a:r>
              <a:rPr lang="hu-HU" sz="4800" i="1" err="1">
                <a:latin typeface="Calibri"/>
                <a:ea typeface="+mj-lt"/>
                <a:cs typeface="+mj-lt"/>
              </a:rPr>
              <a:t>which</a:t>
            </a:r>
            <a:r>
              <a:rPr lang="hu-HU" sz="4800" i="1">
                <a:latin typeface="Calibri"/>
                <a:ea typeface="+mj-lt"/>
                <a:cs typeface="+mj-lt"/>
              </a:rPr>
              <a:t> </a:t>
            </a:r>
            <a:r>
              <a:rPr lang="hu-HU" sz="4800" i="1" err="1">
                <a:latin typeface="Calibri"/>
                <a:ea typeface="+mj-lt"/>
                <a:cs typeface="+mj-lt"/>
              </a:rPr>
              <a:t>keep</a:t>
            </a:r>
            <a:r>
              <a:rPr lang="en-GB" sz="4800" i="1">
                <a:latin typeface="Calibri"/>
                <a:ea typeface="+mj-lt"/>
                <a:cs typeface="+mj-lt"/>
              </a:rPr>
              <a:t>s it </a:t>
            </a:r>
            <a:r>
              <a:rPr lang="en-GB" sz="4800" i="1" err="1">
                <a:latin typeface="Calibri"/>
                <a:ea typeface="+mj-lt"/>
                <a:cs typeface="+mj-lt"/>
              </a:rPr>
              <a:t>unf</a:t>
            </a:r>
            <a:r>
              <a:rPr lang="hu-HU" sz="4800" i="1" err="1">
                <a:latin typeface="Calibri"/>
                <a:ea typeface="+mj-lt"/>
                <a:cs typeface="+mj-lt"/>
              </a:rPr>
              <a:t>amiliar</a:t>
            </a:r>
            <a:r>
              <a:rPr lang="hu-HU" sz="4800" i="1">
                <a:latin typeface="Calibri"/>
                <a:ea typeface="+mj-lt"/>
                <a:cs typeface="+mj-lt"/>
              </a:rPr>
              <a:t>, </a:t>
            </a:r>
            <a:endParaRPr lang="hu-HU" sz="4800">
              <a:latin typeface="Calibri"/>
              <a:ea typeface="+mj-lt"/>
              <a:cs typeface="+mj-lt"/>
            </a:endParaRPr>
          </a:p>
          <a:p>
            <a:pPr algn="ctr">
              <a:defRPr/>
            </a:pPr>
            <a:r>
              <a:rPr lang="hu-HU" sz="4800" i="1">
                <a:latin typeface="Calibri"/>
                <a:ea typeface="+mj-lt"/>
                <a:cs typeface="+mj-lt"/>
              </a:rPr>
              <a:t>is </a:t>
            </a:r>
            <a:r>
              <a:rPr lang="hu-HU" sz="4800" i="1" err="1">
                <a:latin typeface="Calibri"/>
                <a:ea typeface="+mj-lt"/>
                <a:cs typeface="+mj-lt"/>
              </a:rPr>
              <a:t>the</a:t>
            </a:r>
            <a:r>
              <a:rPr lang="hu-HU" sz="4800" i="1">
                <a:latin typeface="Calibri"/>
                <a:ea typeface="+mj-lt"/>
                <a:cs typeface="+mj-lt"/>
              </a:rPr>
              <a:t> </a:t>
            </a:r>
            <a:r>
              <a:rPr lang="hu-HU" sz="4800" i="1" err="1">
                <a:latin typeface="Calibri"/>
                <a:ea typeface="+mj-lt"/>
                <a:cs typeface="+mj-lt"/>
              </a:rPr>
              <a:t>way</a:t>
            </a:r>
            <a:r>
              <a:rPr lang="hu-HU" sz="4800" i="1">
                <a:latin typeface="Calibri"/>
                <a:ea typeface="+mj-lt"/>
                <a:cs typeface="+mj-lt"/>
              </a:rPr>
              <a:t> </a:t>
            </a:r>
            <a:r>
              <a:rPr lang="hu-HU" sz="4800" i="1" err="1">
                <a:latin typeface="Calibri"/>
                <a:ea typeface="+mj-lt"/>
                <a:cs typeface="+mj-lt"/>
              </a:rPr>
              <a:t>we</a:t>
            </a:r>
            <a:r>
              <a:rPr lang="hu-HU" sz="4800" i="1">
                <a:latin typeface="Calibri"/>
                <a:ea typeface="+mj-lt"/>
                <a:cs typeface="+mj-lt"/>
              </a:rPr>
              <a:t> </a:t>
            </a:r>
            <a:r>
              <a:rPr lang="hu-HU" sz="4800" i="1" err="1">
                <a:latin typeface="Calibri"/>
                <a:ea typeface="+mj-lt"/>
                <a:cs typeface="+mj-lt"/>
              </a:rPr>
              <a:t>think</a:t>
            </a:r>
            <a:r>
              <a:rPr lang="hu-HU" sz="4800" i="1">
                <a:latin typeface="Calibri"/>
                <a:ea typeface="+mj-lt"/>
                <a:cs typeface="+mj-lt"/>
              </a:rPr>
              <a:t> </a:t>
            </a:r>
            <a:r>
              <a:rPr lang="hu-HU" sz="4800" i="1" err="1">
                <a:latin typeface="Calibri"/>
                <a:ea typeface="+mj-lt"/>
                <a:cs typeface="+mj-lt"/>
              </a:rPr>
              <a:t>about</a:t>
            </a:r>
            <a:r>
              <a:rPr lang="hu-HU" sz="4800" i="1">
                <a:latin typeface="Calibri"/>
                <a:ea typeface="+mj-lt"/>
                <a:cs typeface="+mj-lt"/>
              </a:rPr>
              <a:t> </a:t>
            </a:r>
            <a:r>
              <a:rPr lang="hu-HU" sz="4800" i="1" err="1">
                <a:latin typeface="Calibri"/>
                <a:ea typeface="+mj-lt"/>
                <a:cs typeface="+mj-lt"/>
              </a:rPr>
              <a:t>it</a:t>
            </a:r>
            <a:r>
              <a:rPr lang="hu-HU" sz="4800" i="1">
                <a:latin typeface="Calibri"/>
                <a:ea typeface="+mj-lt"/>
                <a:cs typeface="+mj-lt"/>
              </a:rPr>
              <a:t>, </a:t>
            </a:r>
            <a:endParaRPr lang="hu-HU" sz="4800">
              <a:latin typeface="Calibri"/>
              <a:ea typeface="+mn-lt"/>
              <a:cs typeface="+mn-lt"/>
            </a:endParaRPr>
          </a:p>
          <a:p>
            <a:pPr algn="ctr">
              <a:defRPr/>
            </a:pPr>
            <a:endParaRPr lang="hu-HU" sz="4800" i="1">
              <a:latin typeface="Calibri"/>
              <a:ea typeface="+mn-lt"/>
              <a:cs typeface="+mn-lt"/>
            </a:endParaRPr>
          </a:p>
          <a:p>
            <a:pPr algn="ctr">
              <a:defRPr/>
            </a:pPr>
            <a:r>
              <a:rPr lang="hu-HU" sz="4800" i="1">
                <a:latin typeface="Calibri"/>
                <a:ea typeface="+mn-lt"/>
                <a:cs typeface="+mn-lt"/>
              </a:rPr>
              <a:t> </a:t>
            </a:r>
            <a:r>
              <a:rPr lang="hu-HU" sz="4800" i="1" err="1">
                <a:latin typeface="Calibri"/>
                <a:ea typeface="+mn-lt"/>
                <a:cs typeface="+mn-lt"/>
              </a:rPr>
              <a:t>accessibility</a:t>
            </a:r>
            <a:r>
              <a:rPr lang="hu-HU" sz="4800" i="1">
                <a:latin typeface="Calibri"/>
                <a:ea typeface="+mn-lt"/>
                <a:cs typeface="+mn-lt"/>
              </a:rPr>
              <a:t> is in </a:t>
            </a:r>
            <a:r>
              <a:rPr lang="hu-HU" sz="4800" i="1" err="1">
                <a:latin typeface="Calibri"/>
                <a:ea typeface="+mn-lt"/>
                <a:cs typeface="+mn-lt"/>
              </a:rPr>
              <a:t>many</a:t>
            </a:r>
            <a:r>
              <a:rPr lang="hu-HU" sz="4800" i="1">
                <a:latin typeface="Calibri"/>
                <a:ea typeface="+mn-lt"/>
                <a:cs typeface="+mn-lt"/>
              </a:rPr>
              <a:t> </a:t>
            </a:r>
            <a:r>
              <a:rPr lang="hu-HU" sz="4800" i="1" err="1">
                <a:latin typeface="Calibri"/>
                <a:ea typeface="+mn-lt"/>
                <a:cs typeface="+mn-lt"/>
              </a:rPr>
              <a:t>senses</a:t>
            </a:r>
            <a:r>
              <a:rPr lang="hu-HU" sz="4800" i="1">
                <a:latin typeface="Calibri"/>
                <a:ea typeface="+mn-lt"/>
                <a:cs typeface="+mn-lt"/>
              </a:rPr>
              <a:t> </a:t>
            </a:r>
            <a:r>
              <a:rPr lang="hu-HU" sz="4800" i="1" err="1">
                <a:latin typeface="Calibri"/>
                <a:ea typeface="+mn-lt"/>
                <a:cs typeface="+mn-lt"/>
              </a:rPr>
              <a:t>just</a:t>
            </a:r>
            <a:r>
              <a:rPr lang="hu-HU" sz="4800" i="1">
                <a:latin typeface="Calibri"/>
                <a:ea typeface="+mn-lt"/>
                <a:cs typeface="+mn-lt"/>
              </a:rPr>
              <a:t> </a:t>
            </a:r>
            <a:r>
              <a:rPr lang="hu-HU" sz="4800" b="1" i="1" err="1">
                <a:latin typeface="Calibri"/>
                <a:ea typeface="+mn-lt"/>
                <a:cs typeface="+mn-lt"/>
              </a:rPr>
              <a:t>about</a:t>
            </a:r>
            <a:r>
              <a:rPr lang="hu-HU" sz="4800" b="1" i="1">
                <a:latin typeface="Calibri"/>
                <a:ea typeface="+mn-lt"/>
                <a:cs typeface="+mn-lt"/>
              </a:rPr>
              <a:t> </a:t>
            </a:r>
            <a:r>
              <a:rPr lang="hu-HU" sz="4800" b="1" i="1" err="1">
                <a:latin typeface="Calibri"/>
                <a:ea typeface="+mn-lt"/>
                <a:cs typeface="+mn-lt"/>
              </a:rPr>
              <a:t>understanding</a:t>
            </a:r>
            <a:r>
              <a:rPr lang="hu-HU" sz="4800" i="1">
                <a:latin typeface="Calibri"/>
                <a:ea typeface="+mn-lt"/>
                <a:cs typeface="+mn-lt"/>
              </a:rPr>
              <a:t>"</a:t>
            </a:r>
          </a:p>
          <a:p>
            <a:pPr algn="ctr">
              <a:defRPr/>
            </a:pPr>
            <a:r>
              <a:rPr lang="hu-HU" sz="4800" i="1">
                <a:latin typeface="Calibri"/>
                <a:ea typeface="+mn-lt"/>
                <a:cs typeface="+mn-lt"/>
              </a:rPr>
              <a:t>(Watson, 2013) </a:t>
            </a:r>
            <a:r>
              <a:rPr lang="hu-HU" sz="4800" i="1">
                <a:latin typeface="Calibri"/>
                <a:ea typeface="+mn-lt"/>
                <a:cs typeface="+mn-lt"/>
                <a:hlinkClick r:id="rId4">
                  <a:extLst>
                    <a:ext uri="{A12FA001-AC4F-418D-AE19-62706E023703}">
                      <ahyp:hlinkClr xmlns:ahyp="http://schemas.microsoft.com/office/drawing/2018/hyperlinkcolor" val="tx"/>
                    </a:ext>
                  </a:extLst>
                </a:hlinkClick>
              </a:rPr>
              <a:t>W3Conf 2013</a:t>
            </a:r>
            <a:endParaRPr lang="hu-HU" sz="4800">
              <a:latin typeface="Calibri"/>
              <a:cs typeface="Calibri"/>
            </a:endParaRPr>
          </a:p>
        </p:txBody>
      </p:sp>
      <p:sp>
        <p:nvSpPr>
          <p:cNvPr id="5" name="TextBox 4">
            <a:extLst>
              <a:ext uri="{FF2B5EF4-FFF2-40B4-BE49-F238E27FC236}">
                <a16:creationId xmlns:a16="http://schemas.microsoft.com/office/drawing/2014/main" id="{3CFFE9E9-132A-4DA4-8460-BB3E72E36F42}"/>
              </a:ext>
            </a:extLst>
          </p:cNvPr>
          <p:cNvSpPr txBox="1"/>
          <p:nvPr/>
        </p:nvSpPr>
        <p:spPr>
          <a:xfrm>
            <a:off x="14876931" y="12409098"/>
            <a:ext cx="9357645"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a:t>Credit: </a:t>
            </a:r>
            <a:r>
              <a:rPr lang="en-GB" sz="2600">
                <a:ea typeface="+mn-lt"/>
                <a:cs typeface="+mn-lt"/>
                <a:hlinkClick r:id="rId5"/>
              </a:rPr>
              <a:t>https://imsts.com/sites/default/files/styles/image_1200x550/public/2018-06/blog-ims-perception-reality_1.jpg?itok=gNnJ3ujm</a:t>
            </a:r>
            <a:r>
              <a:rPr lang="en-GB" sz="2600">
                <a:ea typeface="+mn-lt"/>
                <a:cs typeface="+mn-lt"/>
              </a:rPr>
              <a:t> </a:t>
            </a:r>
            <a:endParaRPr lang="en-GB" sz="2600">
              <a:cs typeface="Calibri"/>
            </a:endParaRPr>
          </a:p>
        </p:txBody>
      </p:sp>
      <p:pic>
        <p:nvPicPr>
          <p:cNvPr id="7" name="Picture 7" descr="A picture containing table, baseball, sitting, plate&#10;&#10;Description automatically generated">
            <a:extLst>
              <a:ext uri="{FF2B5EF4-FFF2-40B4-BE49-F238E27FC236}">
                <a16:creationId xmlns:a16="http://schemas.microsoft.com/office/drawing/2014/main" id="{0BE7C234-7339-4A3A-9E74-66111A7EE12A}"/>
              </a:ext>
            </a:extLst>
          </p:cNvPr>
          <p:cNvPicPr>
            <a:picLocks noChangeAspect="1"/>
          </p:cNvPicPr>
          <p:nvPr/>
        </p:nvPicPr>
        <p:blipFill>
          <a:blip r:embed="rId6"/>
          <a:stretch>
            <a:fillRect/>
          </a:stretch>
        </p:blipFill>
        <p:spPr>
          <a:xfrm>
            <a:off x="14790476" y="3800165"/>
            <a:ext cx="8897867" cy="8272274"/>
          </a:xfrm>
          <a:prstGeom prst="rect">
            <a:avLst/>
          </a:prstGeom>
        </p:spPr>
      </p:pic>
      <p:sp>
        <p:nvSpPr>
          <p:cNvPr id="4" name="Título 1">
            <a:extLst>
              <a:ext uri="{FF2B5EF4-FFF2-40B4-BE49-F238E27FC236}">
                <a16:creationId xmlns:a16="http://schemas.microsoft.com/office/drawing/2014/main" id="{95AECA35-ABDC-4F45-9613-BEB6F9F714BC}"/>
              </a:ext>
            </a:extLst>
          </p:cNvPr>
          <p:cNvSpPr txBox="1">
            <a:spLocks/>
          </p:cNvSpPr>
          <p:nvPr/>
        </p:nvSpPr>
        <p:spPr>
          <a:xfrm>
            <a:off x="3721819" y="742591"/>
            <a:ext cx="19015448" cy="1659865"/>
          </a:xfrm>
          <a:prstGeom prst="rect">
            <a:avLst/>
          </a:prstGeom>
        </p:spPr>
        <p:txBody>
          <a:bodyPr vert="horz" lIns="182926" tIns="91463" rIns="182926" bIns="91463" rtlCol="0" anchor="t">
            <a:no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r>
              <a:rPr lang="en-US" sz="6700" b="1">
                <a:solidFill>
                  <a:schemeClr val="bg1"/>
                </a:solidFill>
                <a:ea typeface="+mj-lt"/>
                <a:cs typeface="+mj-lt"/>
              </a:rPr>
              <a:t>DIGITAL ACCESSIBILITY</a:t>
            </a:r>
            <a:br>
              <a:rPr lang="en-US" sz="9600" b="1">
                <a:solidFill>
                  <a:schemeClr val="bg1"/>
                </a:solidFill>
                <a:ea typeface="+mj-lt"/>
                <a:cs typeface="+mj-lt"/>
              </a:rPr>
            </a:br>
            <a:r>
              <a:rPr lang="en-US" sz="4800" b="1">
                <a:solidFill>
                  <a:schemeClr val="bg1"/>
                </a:solidFill>
                <a:ea typeface="+mj-lt"/>
                <a:cs typeface="+mj-lt"/>
              </a:rPr>
              <a:t>Perceptions, misconceptions</a:t>
            </a:r>
            <a:endParaRPr lang="hu-HU" sz="4800">
              <a:solidFill>
                <a:schemeClr val="bg1"/>
              </a:solidFill>
              <a:ea typeface="+mj-lt"/>
              <a:cs typeface="+mj-lt"/>
            </a:endParaRPr>
          </a:p>
          <a:p>
            <a:pPr>
              <a:lnSpc>
                <a:spcPct val="90000"/>
              </a:lnSpc>
            </a:pPr>
            <a:endParaRPr lang="hu-HU" sz="9600" b="1">
              <a:solidFill>
                <a:schemeClr val="bg1"/>
              </a:solidFill>
              <a:cs typeface="Calibri"/>
            </a:endParaRPr>
          </a:p>
        </p:txBody>
      </p:sp>
    </p:spTree>
    <p:extLst>
      <p:ext uri="{BB962C8B-B14F-4D97-AF65-F5344CB8AC3E}">
        <p14:creationId xmlns:p14="http://schemas.microsoft.com/office/powerpoint/2010/main" val="446173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A1B97C-D1C5-4B98-8365-98998C0FCF5B}"/>
              </a:ext>
            </a:extLst>
          </p:cNvPr>
          <p:cNvSpPr txBox="1"/>
          <p:nvPr/>
        </p:nvSpPr>
        <p:spPr>
          <a:xfrm>
            <a:off x="145790" y="3359477"/>
            <a:ext cx="11227663" cy="98488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endParaRPr lang="hu-HU" sz="4000">
              <a:ea typeface="+mn-lt"/>
              <a:cs typeface="+mn-lt"/>
            </a:endParaRPr>
          </a:p>
          <a:p>
            <a:pPr>
              <a:defRPr/>
            </a:pPr>
            <a:r>
              <a:rPr lang="hu-HU" b="1">
                <a:ea typeface="+mn-lt"/>
                <a:cs typeface="+mn-lt"/>
              </a:rPr>
              <a:t>1. </a:t>
            </a:r>
            <a:r>
              <a:rPr lang="hu-HU" sz="4800" b="1">
                <a:solidFill>
                  <a:srgbClr val="FF0000"/>
                </a:solidFill>
                <a:ea typeface="+mn-lt"/>
                <a:cs typeface="+mn-lt"/>
              </a:rPr>
              <a:t>C</a:t>
            </a:r>
            <a:r>
              <a:rPr lang="hu-HU" sz="4000" b="1">
                <a:solidFill>
                  <a:srgbClr val="000000"/>
                </a:solidFill>
                <a:ea typeface="+mn-lt"/>
                <a:cs typeface="+mn-lt"/>
              </a:rPr>
              <a:t>ATER</a:t>
            </a:r>
            <a:r>
              <a:rPr lang="hu-HU" sz="4000" b="1">
                <a:ea typeface="+mn-lt"/>
                <a:cs typeface="+mn-lt"/>
              </a:rPr>
              <a:t> </a:t>
            </a:r>
            <a:r>
              <a:rPr lang="hu-HU" sz="4000">
                <a:ea typeface="+mn-lt"/>
                <a:cs typeface="+mn-lt"/>
              </a:rPr>
              <a:t>THE</a:t>
            </a:r>
            <a:r>
              <a:rPr lang="hu-HU" sz="4000" b="1">
                <a:ea typeface="+mn-lt"/>
                <a:cs typeface="+mn-lt"/>
              </a:rPr>
              <a:t> </a:t>
            </a:r>
            <a:r>
              <a:rPr lang="hu-HU" sz="4000">
                <a:ea typeface="+mn-lt"/>
                <a:cs typeface="+mn-lt"/>
              </a:rPr>
              <a:t>NEEDS OF YOUR USERS</a:t>
            </a:r>
          </a:p>
          <a:p>
            <a:pPr marL="1485900" lvl="1" indent="-571500">
              <a:buFont typeface="Wingdings"/>
              <a:buChar char="ü"/>
              <a:defRPr/>
            </a:pPr>
            <a:r>
              <a:rPr lang="hu-HU" sz="2800" err="1">
                <a:ea typeface="+mn-lt"/>
                <a:cs typeface="+mn-lt"/>
              </a:rPr>
              <a:t>meet</a:t>
            </a:r>
            <a:r>
              <a:rPr lang="hu-HU" sz="2800">
                <a:ea typeface="+mn-lt"/>
                <a:cs typeface="+mn-lt"/>
              </a:rPr>
              <a:t> </a:t>
            </a:r>
            <a:r>
              <a:rPr lang="hu-HU" sz="2800" err="1">
                <a:ea typeface="+mn-lt"/>
                <a:cs typeface="+mn-lt"/>
              </a:rPr>
              <a:t>the</a:t>
            </a:r>
            <a:r>
              <a:rPr lang="hu-HU" sz="2800">
                <a:ea typeface="+mn-lt"/>
                <a:cs typeface="+mn-lt"/>
              </a:rPr>
              <a:t> </a:t>
            </a:r>
            <a:r>
              <a:rPr lang="hu-HU" sz="2800" err="1">
                <a:ea typeface="+mn-lt"/>
                <a:cs typeface="+mn-lt"/>
              </a:rPr>
              <a:t>needs</a:t>
            </a:r>
            <a:r>
              <a:rPr lang="hu-HU" sz="2800">
                <a:ea typeface="+mn-lt"/>
                <a:cs typeface="+mn-lt"/>
              </a:rPr>
              <a:t> </a:t>
            </a:r>
            <a:r>
              <a:rPr lang="hu-HU" sz="2800" err="1">
                <a:ea typeface="+mn-lt"/>
                <a:cs typeface="+mn-lt"/>
              </a:rPr>
              <a:t>the</a:t>
            </a:r>
            <a:r>
              <a:rPr lang="hu-HU" sz="2800">
                <a:ea typeface="+mn-lt"/>
                <a:cs typeface="+mn-lt"/>
              </a:rPr>
              <a:t> </a:t>
            </a:r>
            <a:r>
              <a:rPr lang="hu-HU" sz="2800" err="1">
                <a:ea typeface="+mn-lt"/>
                <a:cs typeface="+mn-lt"/>
              </a:rPr>
              <a:t>greatest</a:t>
            </a:r>
            <a:r>
              <a:rPr lang="hu-HU" sz="2800">
                <a:ea typeface="+mn-lt"/>
                <a:cs typeface="+mn-lt"/>
              </a:rPr>
              <a:t> </a:t>
            </a:r>
            <a:r>
              <a:rPr lang="hu-HU" sz="2800" err="1">
                <a:ea typeface="+mn-lt"/>
                <a:cs typeface="+mn-lt"/>
              </a:rPr>
              <a:t>extent</a:t>
            </a:r>
            <a:r>
              <a:rPr lang="hu-HU" sz="2800">
                <a:ea typeface="+mn-lt"/>
                <a:cs typeface="+mn-lt"/>
              </a:rPr>
              <a:t> of </a:t>
            </a:r>
            <a:r>
              <a:rPr lang="hu-HU" sz="2800" err="1">
                <a:ea typeface="+mn-lt"/>
                <a:cs typeface="+mn-lt"/>
              </a:rPr>
              <a:t>your</a:t>
            </a:r>
            <a:r>
              <a:rPr lang="hu-HU" sz="2800">
                <a:ea typeface="+mn-lt"/>
                <a:cs typeface="+mn-lt"/>
              </a:rPr>
              <a:t> </a:t>
            </a:r>
            <a:r>
              <a:rPr lang="hu-HU" sz="2800" err="1">
                <a:ea typeface="+mn-lt"/>
                <a:cs typeface="+mn-lt"/>
              </a:rPr>
              <a:t>adience</a:t>
            </a:r>
            <a:r>
              <a:rPr lang="hu-HU" sz="2800">
                <a:ea typeface="+mn-lt"/>
                <a:cs typeface="+mn-lt"/>
              </a:rPr>
              <a:t>: </a:t>
            </a:r>
            <a:r>
              <a:rPr lang="hu-HU" sz="2800" err="1">
                <a:ea typeface="+mn-lt"/>
                <a:cs typeface="+mn-lt"/>
              </a:rPr>
              <a:t>needs</a:t>
            </a:r>
            <a:r>
              <a:rPr lang="hu-HU" sz="2800">
                <a:ea typeface="+mn-lt"/>
                <a:cs typeface="+mn-lt"/>
              </a:rPr>
              <a:t> </a:t>
            </a:r>
            <a:r>
              <a:rPr lang="hu-HU" sz="2800" err="1">
                <a:ea typeface="+mn-lt"/>
                <a:cs typeface="+mn-lt"/>
              </a:rPr>
              <a:t>assessment</a:t>
            </a:r>
            <a:br>
              <a:rPr lang="hu-HU" sz="3200">
                <a:ea typeface="+mn-lt"/>
                <a:cs typeface="+mn-lt"/>
              </a:rPr>
            </a:br>
            <a:endParaRPr lang="hu-HU" sz="4000" err="1">
              <a:cs typeface="Calibri"/>
            </a:endParaRPr>
          </a:p>
          <a:p>
            <a:pPr>
              <a:defRPr/>
            </a:pPr>
            <a:r>
              <a:rPr lang="hu-HU" b="1">
                <a:ea typeface="+mn-lt"/>
                <a:cs typeface="+mn-lt"/>
              </a:rPr>
              <a:t>2. </a:t>
            </a:r>
            <a:r>
              <a:rPr lang="hu-HU" sz="4800" b="1">
                <a:solidFill>
                  <a:srgbClr val="FF0000"/>
                </a:solidFill>
                <a:ea typeface="+mn-lt"/>
                <a:cs typeface="+mn-lt"/>
              </a:rPr>
              <a:t>C</a:t>
            </a:r>
            <a:r>
              <a:rPr lang="hu-HU" sz="4000" b="1">
                <a:ea typeface="+mn-lt"/>
                <a:cs typeface="+mn-lt"/>
              </a:rPr>
              <a:t>ONSIDER</a:t>
            </a:r>
            <a:r>
              <a:rPr lang="hu-HU" sz="4000">
                <a:ea typeface="+mn-lt"/>
                <a:cs typeface="+mn-lt"/>
              </a:rPr>
              <a:t> YOUR DESIGN APPROACH</a:t>
            </a:r>
            <a:endParaRPr lang="hu-HU">
              <a:ea typeface="+mn-lt"/>
              <a:cs typeface="+mn-lt"/>
            </a:endParaRPr>
          </a:p>
          <a:p>
            <a:pPr marL="1485900" lvl="1" indent="-571500">
              <a:buFont typeface="Wingdings"/>
              <a:buChar char="ü"/>
              <a:defRPr/>
            </a:pPr>
            <a:r>
              <a:rPr lang="hu-HU" sz="2800">
                <a:cs typeface="Calibri"/>
              </a:rPr>
              <a:t>"</a:t>
            </a:r>
            <a:r>
              <a:rPr lang="hu-HU" sz="2800">
                <a:cs typeface="Calibri"/>
                <a:hlinkClick r:id="rId4">
                  <a:extLst>
                    <a:ext uri="{A12FA001-AC4F-418D-AE19-62706E023703}">
                      <ahyp:hlinkClr xmlns:ahyp="http://schemas.microsoft.com/office/drawing/2018/hyperlinkcolor" val="tx"/>
                    </a:ext>
                  </a:extLst>
                </a:hlinkClick>
              </a:rPr>
              <a:t>DESIGN LIKE YOU GIVE A DAMN</a:t>
            </a:r>
            <a:r>
              <a:rPr lang="hu-HU" sz="2800">
                <a:cs typeface="Calibri"/>
              </a:rPr>
              <a:t>"  </a:t>
            </a:r>
            <a:r>
              <a:rPr lang="hu-HU" sz="2800" err="1">
                <a:cs typeface="Calibri"/>
              </a:rPr>
              <a:t>Leonie</a:t>
            </a:r>
            <a:r>
              <a:rPr lang="hu-HU" sz="2800">
                <a:cs typeface="Calibri"/>
              </a:rPr>
              <a:t> Watson WC3 </a:t>
            </a:r>
            <a:r>
              <a:rPr lang="hu-HU" sz="2800" err="1">
                <a:cs typeface="Calibri"/>
              </a:rPr>
              <a:t>Conference</a:t>
            </a:r>
            <a:r>
              <a:rPr lang="hu-HU" sz="2800">
                <a:cs typeface="Calibri"/>
              </a:rPr>
              <a:t> 2013</a:t>
            </a:r>
            <a:br>
              <a:rPr lang="hu-HU" sz="2800">
                <a:cs typeface="Calibri"/>
              </a:rPr>
            </a:br>
            <a:endParaRPr lang="hu-HU" sz="3200">
              <a:cs typeface="Calibri"/>
            </a:endParaRPr>
          </a:p>
          <a:p>
            <a:pPr>
              <a:defRPr/>
            </a:pPr>
            <a:r>
              <a:rPr lang="hu-HU" b="1">
                <a:ea typeface="+mn-lt"/>
                <a:cs typeface="+mn-lt"/>
              </a:rPr>
              <a:t>3. </a:t>
            </a:r>
            <a:r>
              <a:rPr lang="hu-HU" sz="4800" b="1">
                <a:solidFill>
                  <a:srgbClr val="FF0000"/>
                </a:solidFill>
                <a:cs typeface="Calibri"/>
              </a:rPr>
              <a:t>C</a:t>
            </a:r>
            <a:r>
              <a:rPr lang="hu-HU" sz="4000" b="1">
                <a:cs typeface="Calibri"/>
              </a:rPr>
              <a:t>HECK </a:t>
            </a:r>
            <a:r>
              <a:rPr lang="hu-HU" sz="4000">
                <a:cs typeface="Calibri"/>
              </a:rPr>
              <a:t>PRODUCTS ACCESSIBILITY POLICIES</a:t>
            </a:r>
          </a:p>
          <a:p>
            <a:pPr marL="1485900" lvl="1" indent="-571500">
              <a:buFont typeface="Wingdings"/>
              <a:buChar char="ü"/>
              <a:defRPr/>
            </a:pPr>
            <a:r>
              <a:rPr lang="hu-HU" sz="2800" err="1">
                <a:cs typeface="Calibri"/>
              </a:rPr>
              <a:t>some</a:t>
            </a:r>
            <a:r>
              <a:rPr lang="hu-HU" sz="2800">
                <a:ea typeface="+mn-lt"/>
                <a:cs typeface="+mn-lt"/>
              </a:rPr>
              <a:t> </a:t>
            </a:r>
            <a:r>
              <a:rPr lang="hu-HU" sz="2800" err="1">
                <a:ea typeface="+mn-lt"/>
                <a:cs typeface="+mn-lt"/>
              </a:rPr>
              <a:t>emerging</a:t>
            </a:r>
            <a:r>
              <a:rPr lang="hu-HU" sz="2800">
                <a:ea typeface="+mn-lt"/>
                <a:cs typeface="+mn-lt"/>
              </a:rPr>
              <a:t> </a:t>
            </a:r>
            <a:r>
              <a:rPr lang="hu-HU" sz="2800" err="1">
                <a:ea typeface="+mn-lt"/>
                <a:cs typeface="+mn-lt"/>
              </a:rPr>
              <a:t>technologies</a:t>
            </a:r>
            <a:r>
              <a:rPr lang="hu-HU" sz="2800">
                <a:ea typeface="+mn-lt"/>
                <a:cs typeface="+mn-lt"/>
              </a:rPr>
              <a:t> </a:t>
            </a:r>
            <a:r>
              <a:rPr lang="hu-HU" sz="2800" err="1">
                <a:ea typeface="+mn-lt"/>
                <a:cs typeface="+mn-lt"/>
              </a:rPr>
              <a:t>create</a:t>
            </a:r>
            <a:r>
              <a:rPr lang="hu-HU" sz="2800">
                <a:ea typeface="+mn-lt"/>
                <a:cs typeface="+mn-lt"/>
              </a:rPr>
              <a:t> </a:t>
            </a:r>
            <a:r>
              <a:rPr lang="hu-HU" sz="2800" err="1">
                <a:ea typeface="+mn-lt"/>
                <a:cs typeface="+mn-lt"/>
              </a:rPr>
              <a:t>barriers</a:t>
            </a:r>
            <a:r>
              <a:rPr lang="hu-HU" sz="2800">
                <a:ea typeface="+mn-lt"/>
                <a:cs typeface="+mn-lt"/>
              </a:rPr>
              <a:t> in </a:t>
            </a:r>
            <a:r>
              <a:rPr lang="hu-HU" sz="2800" err="1">
                <a:ea typeface="+mn-lt"/>
                <a:cs typeface="+mn-lt"/>
              </a:rPr>
              <a:t>accessing</a:t>
            </a:r>
            <a:r>
              <a:rPr lang="hu-HU" sz="2800">
                <a:ea typeface="+mn-lt"/>
                <a:cs typeface="+mn-lt"/>
              </a:rPr>
              <a:t> </a:t>
            </a:r>
            <a:r>
              <a:rPr lang="hu-HU" sz="2800" err="1">
                <a:ea typeface="+mn-lt"/>
                <a:cs typeface="+mn-lt"/>
              </a:rPr>
              <a:t>information</a:t>
            </a:r>
            <a:br>
              <a:rPr lang="hu-HU" sz="3200">
                <a:ea typeface="+mn-lt"/>
                <a:cs typeface="+mn-lt"/>
              </a:rPr>
            </a:br>
            <a:endParaRPr lang="hu-HU" sz="3200" err="1">
              <a:cs typeface="Calibri"/>
            </a:endParaRPr>
          </a:p>
          <a:p>
            <a:pPr>
              <a:defRPr/>
            </a:pPr>
            <a:r>
              <a:rPr lang="hu-HU" b="1">
                <a:ea typeface="+mn-lt"/>
                <a:cs typeface="+mn-lt"/>
              </a:rPr>
              <a:t>4. </a:t>
            </a:r>
            <a:r>
              <a:rPr lang="hu-HU" sz="4800" b="1">
                <a:solidFill>
                  <a:srgbClr val="FF0000"/>
                </a:solidFill>
                <a:latin typeface="Calibri"/>
                <a:cs typeface="Calibri"/>
              </a:rPr>
              <a:t>C</a:t>
            </a:r>
            <a:r>
              <a:rPr lang="hu-HU" sz="4000" b="1">
                <a:latin typeface="Calibri"/>
                <a:cs typeface="Calibri"/>
              </a:rPr>
              <a:t>REATE </a:t>
            </a:r>
            <a:r>
              <a:rPr lang="hu-HU" sz="4000">
                <a:latin typeface="Calibri"/>
                <a:cs typeface="Calibri"/>
              </a:rPr>
              <a:t>INCLUSIVE LEARNING&amp;TEACHING SPACE </a:t>
            </a:r>
            <a:endParaRPr lang="hu-HU">
              <a:latin typeface="Calibri"/>
              <a:cs typeface="Calibri"/>
            </a:endParaRPr>
          </a:p>
          <a:p>
            <a:pPr marL="1485900" lvl="1" indent="-571500">
              <a:buFont typeface="Wingdings"/>
              <a:buChar char="ü"/>
              <a:defRPr/>
            </a:pPr>
            <a:r>
              <a:rPr lang="hu-HU" sz="2800">
                <a:latin typeface="Calibri"/>
                <a:cs typeface="Calibri"/>
                <a:hlinkClick r:id="rId5">
                  <a:extLst>
                    <a:ext uri="{A12FA001-AC4F-418D-AE19-62706E023703}">
                      <ahyp:hlinkClr xmlns:ahyp="http://schemas.microsoft.com/office/drawing/2018/hyperlinkcolor" val="tx"/>
                    </a:ext>
                  </a:extLst>
                </a:hlinkClick>
              </a:rPr>
              <a:t>Blackboard Ally</a:t>
            </a:r>
            <a:r>
              <a:rPr lang="hu-HU" sz="2800">
                <a:latin typeface="Calibri"/>
                <a:cs typeface="Calibri"/>
              </a:rPr>
              <a:t> is </a:t>
            </a:r>
            <a:r>
              <a:rPr lang="hu-HU" sz="2800" err="1">
                <a:latin typeface="Calibri"/>
                <a:cs typeface="Calibri"/>
              </a:rPr>
              <a:t>excellent</a:t>
            </a:r>
            <a:br>
              <a:rPr lang="hu-HU" sz="3200">
                <a:latin typeface="Calibri"/>
                <a:cs typeface="Calibri"/>
              </a:rPr>
            </a:br>
            <a:endParaRPr lang="hu-HU" sz="3200">
              <a:latin typeface="Calibri"/>
              <a:cs typeface="Calibri"/>
            </a:endParaRPr>
          </a:p>
          <a:p>
            <a:pPr>
              <a:defRPr/>
            </a:pPr>
            <a:r>
              <a:rPr lang="hu-HU" b="1">
                <a:ea typeface="+mn-lt"/>
                <a:cs typeface="+mn-lt"/>
              </a:rPr>
              <a:t>5. </a:t>
            </a:r>
            <a:r>
              <a:rPr lang="hu-HU" sz="4800" b="1">
                <a:solidFill>
                  <a:srgbClr val="FF0000"/>
                </a:solidFill>
                <a:ea typeface="+mn-lt"/>
                <a:cs typeface="+mn-lt"/>
              </a:rPr>
              <a:t>C</a:t>
            </a:r>
            <a:r>
              <a:rPr lang="en-GB" sz="4000" b="1">
                <a:ea typeface="+mn-lt"/>
                <a:cs typeface="+mn-lt"/>
              </a:rPr>
              <a:t>HECK-IN</a:t>
            </a:r>
            <a:r>
              <a:rPr lang="en-GB" sz="4000">
                <a:ea typeface="+mn-lt"/>
                <a:cs typeface="+mn-lt"/>
              </a:rPr>
              <a:t> OFTEN</a:t>
            </a:r>
            <a:endParaRPr lang="en-US" sz="4000">
              <a:ea typeface="+mn-lt"/>
              <a:cs typeface="+mn-lt"/>
            </a:endParaRPr>
          </a:p>
          <a:p>
            <a:pPr marL="1485900" lvl="1" indent="-571500">
              <a:buFont typeface="Wingdings"/>
              <a:buChar char="ü"/>
              <a:defRPr/>
            </a:pPr>
            <a:r>
              <a:rPr lang="en-GB" sz="2800">
                <a:ea typeface="+mn-lt"/>
                <a:cs typeface="+mn-lt"/>
              </a:rPr>
              <a:t>test often, fix little, spend less</a:t>
            </a:r>
            <a:endParaRPr lang="hu-HU" sz="2800">
              <a:cs typeface="Calibri"/>
            </a:endParaRPr>
          </a:p>
        </p:txBody>
      </p:sp>
      <p:sp>
        <p:nvSpPr>
          <p:cNvPr id="4" name="TextBox 3">
            <a:extLst>
              <a:ext uri="{FF2B5EF4-FFF2-40B4-BE49-F238E27FC236}">
                <a16:creationId xmlns:a16="http://schemas.microsoft.com/office/drawing/2014/main" id="{D068B01F-1EC3-45A6-B348-E0B571A7939F}"/>
              </a:ext>
            </a:extLst>
          </p:cNvPr>
          <p:cNvSpPr txBox="1"/>
          <p:nvPr/>
        </p:nvSpPr>
        <p:spPr>
          <a:xfrm>
            <a:off x="12105147" y="3623777"/>
            <a:ext cx="12032554" cy="997196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hu-HU" b="1">
                <a:ea typeface="+mn-lt"/>
                <a:cs typeface="+mn-lt"/>
              </a:rPr>
              <a:t>6. </a:t>
            </a:r>
            <a:r>
              <a:rPr lang="hu-HU" sz="4800" b="1">
                <a:solidFill>
                  <a:srgbClr val="FF0000"/>
                </a:solidFill>
              </a:rPr>
              <a:t>C</a:t>
            </a:r>
            <a:r>
              <a:rPr lang="en-GB" sz="4000" b="1"/>
              <a:t>OMPREHEND </a:t>
            </a:r>
            <a:r>
              <a:rPr lang="en-GB" sz="4000"/>
              <a:t>- </a:t>
            </a:r>
            <a:r>
              <a:rPr lang="en-GB" sz="4000">
                <a:ea typeface="+mn-lt"/>
                <a:cs typeface="+mn-lt"/>
              </a:rPr>
              <a:t>UNIVERSAL DESIGN OF ICT: </a:t>
            </a:r>
            <a:endParaRPr lang="en-GB" sz="4000" b="1">
              <a:ea typeface="+mn-lt"/>
              <a:cs typeface="+mn-lt"/>
            </a:endParaRPr>
          </a:p>
          <a:p>
            <a:pPr marL="1485900" lvl="1" indent="-571500">
              <a:buFont typeface="Wingdings"/>
              <a:buChar char="ü"/>
            </a:pPr>
            <a:r>
              <a:rPr lang="en-GB" sz="2800">
                <a:ea typeface="+mn-lt"/>
                <a:cs typeface="+mn-lt"/>
                <a:hlinkClick r:id="rId6"/>
              </a:rPr>
              <a:t>A historical journey from specialized adaptations towards designing for diversity</a:t>
            </a:r>
            <a:br>
              <a:rPr lang="en-GB" sz="3200">
                <a:ea typeface="+mn-lt"/>
                <a:cs typeface="+mn-lt"/>
              </a:rPr>
            </a:br>
            <a:endParaRPr lang="en-GB" sz="3200">
              <a:ea typeface="+mn-lt"/>
              <a:cs typeface="+mn-lt"/>
            </a:endParaRPr>
          </a:p>
          <a:p>
            <a:r>
              <a:rPr lang="hu-HU" b="1">
                <a:ea typeface="+mn-lt"/>
                <a:cs typeface="+mn-lt"/>
              </a:rPr>
              <a:t>7. </a:t>
            </a:r>
            <a:r>
              <a:rPr lang="hu-HU" sz="4800" b="1">
                <a:solidFill>
                  <a:srgbClr val="FF0000"/>
                </a:solidFill>
                <a:ea typeface="+mn-lt"/>
                <a:cs typeface="+mn-lt"/>
              </a:rPr>
              <a:t>C</a:t>
            </a:r>
            <a:r>
              <a:rPr lang="en-GB" sz="4000" b="1">
                <a:ea typeface="+mn-lt"/>
                <a:cs typeface="+mn-lt"/>
              </a:rPr>
              <a:t>ONTENT</a:t>
            </a:r>
            <a:r>
              <a:rPr lang="en-GB" sz="4000">
                <a:ea typeface="+mn-lt"/>
                <a:cs typeface="+mn-lt"/>
              </a:rPr>
              <a:t> </a:t>
            </a:r>
            <a:endParaRPr lang="en-GB"/>
          </a:p>
          <a:p>
            <a:pPr marL="1485900" lvl="1" indent="-571500">
              <a:buFont typeface="Wingdings"/>
              <a:buChar char="ü"/>
            </a:pPr>
            <a:r>
              <a:rPr lang="en-GB" sz="2800">
                <a:ea typeface="+mn-lt"/>
                <a:cs typeface="+mn-lt"/>
              </a:rPr>
              <a:t>Universal design makes your content inclusive to all without segregating or stigmatizing. It provides a single message, not separate messages identifying certain target groups.  </a:t>
            </a:r>
            <a:br>
              <a:rPr lang="en-GB" sz="3200">
                <a:ea typeface="+mn-lt"/>
                <a:cs typeface="+mn-lt"/>
              </a:rPr>
            </a:br>
            <a:endParaRPr lang="en-GB" sz="3200">
              <a:cs typeface="Calibri"/>
            </a:endParaRPr>
          </a:p>
          <a:p>
            <a:r>
              <a:rPr lang="hu-HU" b="1">
                <a:ea typeface="+mn-lt"/>
                <a:cs typeface="+mn-lt"/>
              </a:rPr>
              <a:t>8. </a:t>
            </a:r>
            <a:r>
              <a:rPr lang="hu-HU" sz="4800" b="1">
                <a:solidFill>
                  <a:srgbClr val="FF0000"/>
                </a:solidFill>
                <a:cs typeface="Calibri"/>
              </a:rPr>
              <a:t>C</a:t>
            </a:r>
            <a:r>
              <a:rPr lang="en-GB" sz="4000" b="1">
                <a:cs typeface="Calibri"/>
              </a:rPr>
              <a:t>ONSULT</a:t>
            </a:r>
            <a:endParaRPr lang="en-GB"/>
          </a:p>
          <a:p>
            <a:pPr marL="1485900" lvl="1" indent="-571500">
              <a:buFont typeface="Wingdings"/>
              <a:buChar char="ü"/>
            </a:pPr>
            <a:r>
              <a:rPr lang="en-GB" sz="2800">
                <a:cs typeface="Calibri"/>
              </a:rPr>
              <a:t>Learn about research hubs, networks, such as: </a:t>
            </a:r>
            <a:r>
              <a:rPr lang="en-GB" sz="2800">
                <a:hlinkClick r:id="rId7"/>
              </a:rPr>
              <a:t>Universal Design of ICT (UD-ICT)</a:t>
            </a:r>
            <a:br>
              <a:rPr lang="en-GB" sz="3200"/>
            </a:br>
            <a:endParaRPr lang="en-GB" sz="3200">
              <a:cs typeface="Calibri"/>
            </a:endParaRPr>
          </a:p>
          <a:p>
            <a:r>
              <a:rPr lang="hu-HU" b="1">
                <a:ea typeface="+mn-lt"/>
                <a:cs typeface="+mn-lt"/>
              </a:rPr>
              <a:t>9. </a:t>
            </a:r>
            <a:r>
              <a:rPr lang="hu-HU" sz="4800" b="1">
                <a:solidFill>
                  <a:srgbClr val="FF0000"/>
                </a:solidFill>
                <a:ea typeface="+mn-lt"/>
                <a:cs typeface="+mn-lt"/>
              </a:rPr>
              <a:t>C</a:t>
            </a:r>
            <a:r>
              <a:rPr lang="en-GB" sz="3700" b="1">
                <a:ea typeface="+mn-lt"/>
                <a:cs typeface="+mn-lt"/>
              </a:rPr>
              <a:t>OURAGEOUS </a:t>
            </a:r>
            <a:endParaRPr lang="en-GB" sz="3700" b="1">
              <a:cs typeface="Calibri"/>
            </a:endParaRPr>
          </a:p>
          <a:p>
            <a:pPr marL="1485900" lvl="1" indent="-571500">
              <a:buFont typeface="Wingdings"/>
              <a:buChar char="ü"/>
            </a:pPr>
            <a:r>
              <a:rPr lang="en-GB" sz="2800">
                <a:cs typeface="Calibri"/>
              </a:rPr>
              <a:t>Think outside of the box, like there is no box there – do not settle with the familiar solutions</a:t>
            </a:r>
            <a:br>
              <a:rPr lang="en-GB" sz="3200">
                <a:cs typeface="Calibri"/>
              </a:rPr>
            </a:br>
            <a:endParaRPr lang="en-GB" sz="3200">
              <a:cs typeface="Calibri"/>
            </a:endParaRPr>
          </a:p>
          <a:p>
            <a:r>
              <a:rPr lang="hu-HU" b="1">
                <a:ea typeface="+mn-lt"/>
                <a:cs typeface="+mn-lt"/>
              </a:rPr>
              <a:t>10. </a:t>
            </a:r>
            <a:r>
              <a:rPr lang="hu-HU" sz="4800" b="1">
                <a:solidFill>
                  <a:srgbClr val="FF0000"/>
                </a:solidFill>
                <a:cs typeface="Calibri"/>
              </a:rPr>
              <a:t>C</a:t>
            </a:r>
            <a:r>
              <a:rPr lang="en-GB" sz="3700" b="1">
                <a:cs typeface="Calibri"/>
              </a:rPr>
              <a:t>ULTURE CHANGER</a:t>
            </a:r>
            <a:endParaRPr lang="en-GB"/>
          </a:p>
          <a:p>
            <a:pPr marL="1485900" lvl="1" indent="-571500">
              <a:buFont typeface="Wingdings"/>
              <a:buChar char="ü"/>
            </a:pPr>
            <a:r>
              <a:rPr lang="en-GB" sz="2800">
                <a:cs typeface="Calibri"/>
              </a:rPr>
              <a:t>Be the pioneer, start the step-by-step journey of inclusion</a:t>
            </a:r>
          </a:p>
        </p:txBody>
      </p:sp>
      <p:sp>
        <p:nvSpPr>
          <p:cNvPr id="6" name="Título 1">
            <a:extLst>
              <a:ext uri="{FF2B5EF4-FFF2-40B4-BE49-F238E27FC236}">
                <a16:creationId xmlns:a16="http://schemas.microsoft.com/office/drawing/2014/main" id="{EF40C64A-9DD2-45B5-B9A4-0E9E956A9E59}"/>
              </a:ext>
            </a:extLst>
          </p:cNvPr>
          <p:cNvSpPr txBox="1">
            <a:spLocks/>
          </p:cNvSpPr>
          <p:nvPr/>
        </p:nvSpPr>
        <p:spPr>
          <a:xfrm>
            <a:off x="3721819" y="742591"/>
            <a:ext cx="19015448" cy="2080970"/>
          </a:xfrm>
          <a:prstGeom prst="rect">
            <a:avLst/>
          </a:prstGeom>
        </p:spPr>
        <p:txBody>
          <a:bodyPr vert="horz" lIns="182926" tIns="91463" rIns="182926" bIns="91463" rtlCol="0" anchor="t">
            <a:no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r>
              <a:rPr lang="en-US" sz="6700" b="1">
                <a:solidFill>
                  <a:schemeClr val="bg1"/>
                </a:solidFill>
                <a:ea typeface="+mj-lt"/>
                <a:cs typeface="+mj-lt"/>
              </a:rPr>
              <a:t>DIGITAL ACCESSIBILITY</a:t>
            </a:r>
            <a:br>
              <a:rPr lang="en-US" sz="9600" b="1">
                <a:ea typeface="+mj-lt"/>
                <a:cs typeface="+mj-lt"/>
              </a:rPr>
            </a:br>
            <a:r>
              <a:rPr lang="hu-HU" sz="4800" b="1">
                <a:solidFill>
                  <a:schemeClr val="bg1"/>
                </a:solidFill>
                <a:ea typeface="+mj-lt"/>
                <a:cs typeface="+mj-lt"/>
              </a:rPr>
              <a:t>TOP 10 </a:t>
            </a:r>
            <a:r>
              <a:rPr lang="hu-HU" sz="4800" b="1" err="1">
                <a:solidFill>
                  <a:schemeClr val="bg1"/>
                </a:solidFill>
                <a:ea typeface="+mj-lt"/>
                <a:cs typeface="+mj-lt"/>
              </a:rPr>
              <a:t>C's</a:t>
            </a:r>
            <a:r>
              <a:rPr lang="hu-HU" sz="4800" b="1">
                <a:solidFill>
                  <a:schemeClr val="bg1"/>
                </a:solidFill>
                <a:ea typeface="+mj-lt"/>
                <a:cs typeface="+mj-lt"/>
              </a:rPr>
              <a:t> TIPS :)</a:t>
            </a:r>
            <a:endParaRPr lang="en-US" sz="4800">
              <a:solidFill>
                <a:schemeClr val="bg1"/>
              </a:solidFill>
              <a:ea typeface="+mj-lt"/>
              <a:cs typeface="+mj-lt"/>
            </a:endParaRPr>
          </a:p>
        </p:txBody>
      </p:sp>
    </p:spTree>
    <p:extLst>
      <p:ext uri="{BB962C8B-B14F-4D97-AF65-F5344CB8AC3E}">
        <p14:creationId xmlns:p14="http://schemas.microsoft.com/office/powerpoint/2010/main" val="404254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A1B97C-D1C5-4B98-8365-98998C0FCF5B}"/>
              </a:ext>
            </a:extLst>
          </p:cNvPr>
          <p:cNvSpPr txBox="1"/>
          <p:nvPr/>
        </p:nvSpPr>
        <p:spPr>
          <a:xfrm>
            <a:off x="5903048" y="4457678"/>
            <a:ext cx="6207479"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algn="just">
              <a:defRPr/>
            </a:pPr>
            <a:endParaRPr lang="hu-HU" sz="6000">
              <a:ea typeface="+mn-lt"/>
              <a:cs typeface="+mn-lt"/>
            </a:endParaRPr>
          </a:p>
          <a:p>
            <a:pPr marL="914400" algn="ctr">
              <a:defRPr/>
            </a:pPr>
            <a:endParaRPr lang="en-GB" sz="7000">
              <a:ea typeface="+mn-lt"/>
              <a:cs typeface="+mn-lt"/>
            </a:endParaRPr>
          </a:p>
        </p:txBody>
      </p:sp>
      <p:pic>
        <p:nvPicPr>
          <p:cNvPr id="8" name="Picture 8" descr="Graphical user interface, application&#10;&#10;Description automatically generated">
            <a:extLst>
              <a:ext uri="{FF2B5EF4-FFF2-40B4-BE49-F238E27FC236}">
                <a16:creationId xmlns:a16="http://schemas.microsoft.com/office/drawing/2014/main" id="{F87E0A25-C5A9-412F-BD30-CB3E5DFCABB7}"/>
              </a:ext>
            </a:extLst>
          </p:cNvPr>
          <p:cNvPicPr>
            <a:picLocks noChangeAspect="1"/>
          </p:cNvPicPr>
          <p:nvPr/>
        </p:nvPicPr>
        <p:blipFill>
          <a:blip r:embed="rId4"/>
          <a:stretch>
            <a:fillRect/>
          </a:stretch>
        </p:blipFill>
        <p:spPr>
          <a:xfrm>
            <a:off x="1255457" y="4859074"/>
            <a:ext cx="9290267" cy="8084422"/>
          </a:xfrm>
          <a:prstGeom prst="rect">
            <a:avLst/>
          </a:prstGeom>
        </p:spPr>
      </p:pic>
      <p:sp>
        <p:nvSpPr>
          <p:cNvPr id="9" name="TextBox 8">
            <a:extLst>
              <a:ext uri="{FF2B5EF4-FFF2-40B4-BE49-F238E27FC236}">
                <a16:creationId xmlns:a16="http://schemas.microsoft.com/office/drawing/2014/main" id="{4DAAEFC4-8DB2-44E2-B87D-B19CF95DBAE1}"/>
              </a:ext>
            </a:extLst>
          </p:cNvPr>
          <p:cNvSpPr txBox="1"/>
          <p:nvPr/>
        </p:nvSpPr>
        <p:spPr>
          <a:xfrm>
            <a:off x="353907" y="12840419"/>
            <a:ext cx="1148577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a:t>Credit: </a:t>
            </a:r>
            <a:r>
              <a:rPr lang="en-GB" sz="2500">
                <a:ea typeface="+mn-lt"/>
                <a:cs typeface="+mn-lt"/>
                <a:hlinkClick r:id="rId5"/>
              </a:rPr>
              <a:t>https://chibird.com/post/181963063703/reminder-you-are-not-alone-you-have-people-out</a:t>
            </a:r>
            <a:r>
              <a:rPr lang="en-GB" sz="2500">
                <a:ea typeface="+mn-lt"/>
                <a:cs typeface="+mn-lt"/>
              </a:rPr>
              <a:t> </a:t>
            </a:r>
            <a:endParaRPr lang="en-GB" sz="2500">
              <a:cs typeface="Calibri"/>
            </a:endParaRPr>
          </a:p>
        </p:txBody>
      </p:sp>
      <p:pic>
        <p:nvPicPr>
          <p:cNvPr id="10" name="Picture 10" descr="Text, company name&#10;&#10;Description automatically generated">
            <a:extLst>
              <a:ext uri="{FF2B5EF4-FFF2-40B4-BE49-F238E27FC236}">
                <a16:creationId xmlns:a16="http://schemas.microsoft.com/office/drawing/2014/main" id="{DA923982-E0AF-4058-954C-E0B8B749EED3}"/>
              </a:ext>
            </a:extLst>
          </p:cNvPr>
          <p:cNvPicPr>
            <a:picLocks noChangeAspect="1"/>
          </p:cNvPicPr>
          <p:nvPr/>
        </p:nvPicPr>
        <p:blipFill>
          <a:blip r:embed="rId6"/>
          <a:stretch>
            <a:fillRect/>
          </a:stretch>
        </p:blipFill>
        <p:spPr>
          <a:xfrm>
            <a:off x="11512011" y="5361877"/>
            <a:ext cx="12061297" cy="7305453"/>
          </a:xfrm>
          <a:prstGeom prst="rect">
            <a:avLst/>
          </a:prstGeom>
        </p:spPr>
      </p:pic>
      <p:sp>
        <p:nvSpPr>
          <p:cNvPr id="11" name="TextBox 10">
            <a:extLst>
              <a:ext uri="{FF2B5EF4-FFF2-40B4-BE49-F238E27FC236}">
                <a16:creationId xmlns:a16="http://schemas.microsoft.com/office/drawing/2014/main" id="{CE056F0D-BDED-462E-AD37-C8C36759E7C0}"/>
              </a:ext>
            </a:extLst>
          </p:cNvPr>
          <p:cNvSpPr txBox="1"/>
          <p:nvPr/>
        </p:nvSpPr>
        <p:spPr>
          <a:xfrm>
            <a:off x="1471706" y="4071366"/>
            <a:ext cx="228018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For any digital inclusion, accessibility questions, requests </a:t>
            </a:r>
            <a:r>
              <a:rPr lang="en-US"/>
              <a:t>​</a:t>
            </a:r>
            <a:r>
              <a:rPr lang="en-GB"/>
              <a:t>do not hesitate to contact us at</a:t>
            </a:r>
            <a:r>
              <a:rPr lang="en-GB" b="1"/>
              <a:t> </a:t>
            </a:r>
            <a:r>
              <a:rPr lang="hu-HU" b="1">
                <a:hlinkClick r:id="rId7"/>
              </a:rPr>
              <a:t>charmeuwp6@elte.hu</a:t>
            </a:r>
            <a:endParaRPr lang="hu-HU" b="1">
              <a:cs typeface="Calibri"/>
            </a:endParaRPr>
          </a:p>
        </p:txBody>
      </p:sp>
      <p:sp>
        <p:nvSpPr>
          <p:cNvPr id="12" name="TextBox 11">
            <a:extLst>
              <a:ext uri="{FF2B5EF4-FFF2-40B4-BE49-F238E27FC236}">
                <a16:creationId xmlns:a16="http://schemas.microsoft.com/office/drawing/2014/main" id="{EDF1F14C-2ADC-4667-A298-375D690B6A33}"/>
              </a:ext>
            </a:extLst>
          </p:cNvPr>
          <p:cNvSpPr txBox="1"/>
          <p:nvPr/>
        </p:nvSpPr>
        <p:spPr>
          <a:xfrm>
            <a:off x="12720045" y="12696645"/>
            <a:ext cx="112557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500"/>
              <a:t>Credit: </a:t>
            </a:r>
            <a:r>
              <a:rPr lang="en-GB" sz="2500">
                <a:ea typeface="+mn-lt"/>
                <a:cs typeface="+mn-lt"/>
                <a:hlinkClick r:id="rId8"/>
              </a:rPr>
              <a:t>https://www.facebook.com/buddybenchireland/photos/a.787924524649928/3193758157399874/?type=3</a:t>
            </a:r>
            <a:r>
              <a:rPr lang="en-GB" sz="2500">
                <a:ea typeface="+mn-lt"/>
                <a:cs typeface="+mn-lt"/>
              </a:rPr>
              <a:t> </a:t>
            </a:r>
            <a:endParaRPr lang="en-GB" sz="2500">
              <a:cs typeface="Calibri"/>
            </a:endParaRPr>
          </a:p>
        </p:txBody>
      </p:sp>
      <p:sp>
        <p:nvSpPr>
          <p:cNvPr id="4" name="Título 1">
            <a:extLst>
              <a:ext uri="{FF2B5EF4-FFF2-40B4-BE49-F238E27FC236}">
                <a16:creationId xmlns:a16="http://schemas.microsoft.com/office/drawing/2014/main" id="{2F326E1E-3147-4C5F-AF38-857809680D60}"/>
              </a:ext>
            </a:extLst>
          </p:cNvPr>
          <p:cNvSpPr txBox="1">
            <a:spLocks/>
          </p:cNvSpPr>
          <p:nvPr/>
        </p:nvSpPr>
        <p:spPr>
          <a:xfrm>
            <a:off x="3721819" y="742591"/>
            <a:ext cx="19015448" cy="2080970"/>
          </a:xfrm>
          <a:prstGeom prst="rect">
            <a:avLst/>
          </a:prstGeom>
        </p:spPr>
        <p:txBody>
          <a:bodyPr vert="horz" lIns="182926" tIns="91463" rIns="182926" bIns="91463" rtlCol="0" anchor="t">
            <a:noAutofit/>
          </a:bodyPr>
          <a:lstStyle>
            <a:lvl1pPr algn="ctr" defTabSz="914629" rtl="0" eaLnBrk="1" latinLnBrk="0" hangingPunct="1">
              <a:spcBef>
                <a:spcPct val="0"/>
              </a:spcBef>
              <a:buNone/>
              <a:defRPr sz="8800" kern="1200">
                <a:solidFill>
                  <a:schemeClr val="tx1"/>
                </a:solidFill>
                <a:latin typeface="+mj-lt"/>
                <a:ea typeface="+mj-ea"/>
                <a:cs typeface="+mj-cs"/>
              </a:defRPr>
            </a:lvl1pPr>
          </a:lstStyle>
          <a:p>
            <a:pPr algn="l"/>
            <a:r>
              <a:rPr lang="en-US" sz="6700" b="1">
                <a:solidFill>
                  <a:schemeClr val="bg1"/>
                </a:solidFill>
                <a:ea typeface="+mj-lt"/>
                <a:cs typeface="+mj-lt"/>
              </a:rPr>
              <a:t>DIGITAL ACCESSIBILITY</a:t>
            </a:r>
            <a:br>
              <a:rPr lang="en-US" sz="9600" b="1">
                <a:ea typeface="+mj-lt"/>
                <a:cs typeface="+mj-lt"/>
              </a:rPr>
            </a:br>
            <a:r>
              <a:rPr lang="en-US" sz="6700" b="1">
                <a:solidFill>
                  <a:schemeClr val="bg1"/>
                </a:solidFill>
                <a:ea typeface="+mj-lt"/>
                <a:cs typeface="+mj-lt"/>
              </a:rPr>
              <a:t>You are not alone, we are here to support you :)</a:t>
            </a:r>
            <a:endParaRPr lang="hu-HU" sz="4800" b="1">
              <a:solidFill>
                <a:schemeClr val="bg1"/>
              </a:solidFill>
              <a:ea typeface="+mj-lt"/>
              <a:cs typeface="+mj-lt"/>
            </a:endParaRPr>
          </a:p>
        </p:txBody>
      </p:sp>
    </p:spTree>
    <p:extLst>
      <p:ext uri="{BB962C8B-B14F-4D97-AF65-F5344CB8AC3E}">
        <p14:creationId xmlns:p14="http://schemas.microsoft.com/office/powerpoint/2010/main" val="3273090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0"/>
            <a:ext cx="14377973" cy="13716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flat lay photography of coffee latte in teacup on table">
            <a:extLst>
              <a:ext uri="{FF2B5EF4-FFF2-40B4-BE49-F238E27FC236}">
                <a16:creationId xmlns:a16="http://schemas.microsoft.com/office/drawing/2014/main" id="{AC6C191D-CFB2-4A91-ABF3-9AF73DE5DA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0" r="13172"/>
          <a:stretch/>
        </p:blipFill>
        <p:spPr bwMode="auto">
          <a:xfrm>
            <a:off x="2" y="10"/>
            <a:ext cx="14058820" cy="13715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4A1B97C-D1C5-4B98-8365-98998C0FCF5B}"/>
              </a:ext>
            </a:extLst>
          </p:cNvPr>
          <p:cNvSpPr txBox="1"/>
          <p:nvPr/>
        </p:nvSpPr>
        <p:spPr>
          <a:xfrm>
            <a:off x="672146" y="4581144"/>
            <a:ext cx="230473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 </a:t>
            </a:r>
          </a:p>
        </p:txBody>
      </p:sp>
    </p:spTree>
    <p:extLst>
      <p:ext uri="{BB962C8B-B14F-4D97-AF65-F5344CB8AC3E}">
        <p14:creationId xmlns:p14="http://schemas.microsoft.com/office/powerpoint/2010/main" val="1824800804"/>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23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chemeClr val="bg1"/>
                </a:solidFill>
              </a:rPr>
              <a:t>SWOT RECAP</a:t>
            </a:r>
            <a:br>
              <a:rPr lang="en-US" sz="6700" b="1">
                <a:solidFill>
                  <a:schemeClr val="bg1"/>
                </a:solidFill>
              </a:rPr>
            </a:br>
            <a:r>
              <a:rPr lang="en-US" sz="4800" b="1">
                <a:solidFill>
                  <a:schemeClr val="bg1"/>
                </a:solidFill>
              </a:rPr>
              <a:t>Plenary recap of the SWOT</a:t>
            </a:r>
            <a:endParaRPr lang="es-ES" sz="4800" b="1">
              <a:solidFill>
                <a:schemeClr val="bg1"/>
              </a:solidFill>
              <a:cs typeface="Calibri"/>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669892" y="4263045"/>
            <a:ext cx="230473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t>Are we missing anything in our SWOT?</a:t>
            </a:r>
          </a:p>
        </p:txBody>
      </p:sp>
      <p:sp>
        <p:nvSpPr>
          <p:cNvPr id="4" name="TextBox 2">
            <a:extLst>
              <a:ext uri="{FF2B5EF4-FFF2-40B4-BE49-F238E27FC236}">
                <a16:creationId xmlns:a16="http://schemas.microsoft.com/office/drawing/2014/main" id="{C597CCB8-49D5-4FB9-B68C-32107F22DA17}"/>
              </a:ext>
            </a:extLst>
          </p:cNvPr>
          <p:cNvSpPr txBox="1"/>
          <p:nvPr/>
        </p:nvSpPr>
        <p:spPr>
          <a:xfrm>
            <a:off x="669786" y="5620357"/>
            <a:ext cx="16140865" cy="7540526"/>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Tips: </a:t>
            </a:r>
            <a:endParaRPr lang="en-US" sz="4400" b="1">
              <a:cs typeface="Calibri"/>
            </a:endParaRPr>
          </a:p>
          <a:p>
            <a:pPr marL="571500" indent="-571500">
              <a:buFont typeface="Arial" panose="020B0604020202020204" pitchFamily="34" charset="0"/>
              <a:buChar char="•"/>
            </a:pPr>
            <a:r>
              <a:rPr lang="en-US" sz="4400"/>
              <a:t>It’s a good idea </a:t>
            </a:r>
            <a:r>
              <a:rPr lang="en-US" sz="4400" b="1"/>
              <a:t>to make a ‘mini SWOT’</a:t>
            </a:r>
            <a:r>
              <a:rPr lang="en-US" sz="4400"/>
              <a:t> like this every time you’re considering using a new technology. </a:t>
            </a:r>
            <a:br>
              <a:rPr lang="en-US" sz="4400"/>
            </a:br>
            <a:endParaRPr lang="en-US" sz="4400">
              <a:cs typeface="Calibri"/>
            </a:endParaRPr>
          </a:p>
          <a:p>
            <a:pPr marL="571500" indent="-571500">
              <a:buFont typeface="Arial" panose="020B0604020202020204" pitchFamily="34" charset="0"/>
              <a:buChar char="•"/>
            </a:pPr>
            <a:r>
              <a:rPr lang="en-US" sz="4400" b="1"/>
              <a:t>Involve students </a:t>
            </a:r>
            <a:r>
              <a:rPr lang="en-US" sz="4400"/>
              <a:t>or think about a student's perspective and needs. </a:t>
            </a:r>
            <a:br>
              <a:rPr lang="en-US" sz="4400"/>
            </a:br>
            <a:r>
              <a:rPr lang="en-US" sz="4400"/>
              <a:t>Consider a test run with the student role!</a:t>
            </a:r>
            <a:br>
              <a:rPr lang="en-US" sz="4400"/>
            </a:br>
            <a:endParaRPr lang="en-US" sz="4400">
              <a:cs typeface="Calibri"/>
            </a:endParaRPr>
          </a:p>
          <a:p>
            <a:pPr marL="571500" indent="-571500">
              <a:buFont typeface="Arial" panose="020B0604020202020204" pitchFamily="34" charset="0"/>
              <a:buChar char="•"/>
            </a:pPr>
            <a:r>
              <a:rPr lang="en-US" sz="4400"/>
              <a:t>It’s a good method to start with your aims, objectives and learning outcomes and then investigate how technology might help you reach those outcomes. Involve an expert if you’re unsure or want to brainstorm.</a:t>
            </a:r>
          </a:p>
        </p:txBody>
      </p:sp>
    </p:spTree>
    <p:extLst>
      <p:ext uri="{BB962C8B-B14F-4D97-AF65-F5344CB8AC3E}">
        <p14:creationId xmlns:p14="http://schemas.microsoft.com/office/powerpoint/2010/main" val="339491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chemeClr val="bg1"/>
                </a:solidFill>
              </a:rPr>
              <a:t>MIXED REALITY</a:t>
            </a:r>
            <a:br>
              <a:rPr lang="en-US" sz="6700" b="1"/>
            </a:br>
            <a:r>
              <a:rPr lang="en-US" sz="4800" b="1">
                <a:solidFill>
                  <a:schemeClr val="bg1"/>
                </a:solidFill>
              </a:rPr>
              <a:t>An overview and case study</a:t>
            </a:r>
            <a:endParaRPr lang="es-ES" sz="4800" b="1">
              <a:solidFill>
                <a:schemeClr val="bg1"/>
              </a:solidFill>
              <a:cs typeface="Calibri"/>
            </a:endParaRPr>
          </a:p>
        </p:txBody>
      </p:sp>
      <p:pic>
        <p:nvPicPr>
          <p:cNvPr id="5" name="Image 5">
            <a:hlinkClick r:id="" action="ppaction://media"/>
            <a:extLst>
              <a:ext uri="{FF2B5EF4-FFF2-40B4-BE49-F238E27FC236}">
                <a16:creationId xmlns:a16="http://schemas.microsoft.com/office/drawing/2014/main" id="{4AF0CA57-2489-446C-ACFB-4CCB5B77514E}"/>
              </a:ext>
            </a:extLst>
          </p:cNvPr>
          <p:cNvPicPr>
            <a:picLocks noRot="1" noChangeAspect="1"/>
          </p:cNvPicPr>
          <p:nvPr>
            <a:videoFile r:link="rId1"/>
          </p:nvPr>
        </p:nvPicPr>
        <p:blipFill>
          <a:blip r:embed="rId5"/>
          <a:stretch>
            <a:fillRect/>
          </a:stretch>
        </p:blipFill>
        <p:spPr>
          <a:xfrm>
            <a:off x="4050311" y="4026353"/>
            <a:ext cx="16395425" cy="9212036"/>
          </a:xfrm>
          <a:prstGeom prst="rect">
            <a:avLst/>
          </a:prstGeom>
        </p:spPr>
      </p:pic>
    </p:spTree>
    <p:extLst>
      <p:ext uri="{BB962C8B-B14F-4D97-AF65-F5344CB8AC3E}">
        <p14:creationId xmlns:p14="http://schemas.microsoft.com/office/powerpoint/2010/main" val="156242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lnSpc>
                <a:spcPct val="90000"/>
              </a:lnSpc>
            </a:pPr>
            <a:r>
              <a:rPr lang="en-US" sz="6700" b="1">
                <a:solidFill>
                  <a:schemeClr val="bg1"/>
                </a:solidFill>
              </a:rPr>
              <a:t>SUPPORT</a:t>
            </a:r>
            <a:br>
              <a:rPr lang="en-US" sz="6700" b="1">
                <a:solidFill>
                  <a:schemeClr val="bg1"/>
                </a:solidFill>
              </a:rPr>
            </a:br>
            <a:r>
              <a:rPr lang="en-US" sz="4800" b="1">
                <a:solidFill>
                  <a:schemeClr val="bg1"/>
                </a:solidFill>
              </a:rPr>
              <a:t>Support provided to tech enhance within CHARM EU</a:t>
            </a:r>
            <a:endParaRPr lang="es-ES" sz="4800" b="1">
              <a:solidFill>
                <a:schemeClr val="bg1"/>
              </a:solidFill>
              <a:cs typeface="Calibri"/>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669892" y="3900661"/>
            <a:ext cx="11335128" cy="8586966"/>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600" b="1"/>
              <a:t>BEFORE</a:t>
            </a:r>
            <a:br>
              <a:rPr lang="en-US" sz="4600" b="1"/>
            </a:br>
            <a:r>
              <a:rPr lang="en-US" sz="4600" b="1"/>
              <a:t>the start of your CHARM-EU Modules</a:t>
            </a:r>
            <a:br>
              <a:rPr lang="en-US" sz="4600" b="1"/>
            </a:br>
            <a:endParaRPr lang="en-US" sz="4600" b="1">
              <a:cs typeface="Calibri"/>
            </a:endParaRPr>
          </a:p>
          <a:p>
            <a:pPr marL="571500" indent="-571500">
              <a:buFont typeface="Arial" panose="020B0604020202020204" pitchFamily="34" charset="0"/>
              <a:buChar char="•"/>
            </a:pPr>
            <a:r>
              <a:rPr lang="en-US" sz="4600"/>
              <a:t>Consults with educationalist and educational technologists on your idea. Preferably do this before requesting new technology.</a:t>
            </a:r>
          </a:p>
          <a:p>
            <a:pPr marL="571500" indent="-571500">
              <a:buFont typeface="Arial" panose="020B0604020202020204" pitchFamily="34" charset="0"/>
              <a:buChar char="•"/>
            </a:pPr>
            <a:r>
              <a:rPr lang="en-US" sz="4600"/>
              <a:t>Practical support in setting your technology up by expert users.</a:t>
            </a:r>
          </a:p>
          <a:p>
            <a:pPr marL="571500" indent="-571500" algn="l">
              <a:buFont typeface="Arial" panose="020B0604020202020204" pitchFamily="34" charset="0"/>
              <a:buChar char="•"/>
            </a:pPr>
            <a:r>
              <a:rPr lang="en-US" sz="4600"/>
              <a:t>Resources and use-cases on teaching tools and emerging technology.</a:t>
            </a:r>
          </a:p>
          <a:p>
            <a:pPr marL="571500" indent="-571500" algn="l">
              <a:buFont typeface="Arial" panose="020B0604020202020204" pitchFamily="34" charset="0"/>
              <a:buChar char="•"/>
            </a:pPr>
            <a:r>
              <a:rPr lang="en-US" sz="4600"/>
              <a:t>Manuals / FAQ’s on available technology.</a:t>
            </a:r>
          </a:p>
        </p:txBody>
      </p:sp>
      <p:sp>
        <p:nvSpPr>
          <p:cNvPr id="4" name="TextBox 2">
            <a:extLst>
              <a:ext uri="{FF2B5EF4-FFF2-40B4-BE49-F238E27FC236}">
                <a16:creationId xmlns:a16="http://schemas.microsoft.com/office/drawing/2014/main" id="{AB9AB952-F2D6-44B8-9493-5CA2F85708A1}"/>
              </a:ext>
            </a:extLst>
          </p:cNvPr>
          <p:cNvSpPr txBox="1"/>
          <p:nvPr/>
        </p:nvSpPr>
        <p:spPr>
          <a:xfrm>
            <a:off x="13444976" y="3900660"/>
            <a:ext cx="10653250" cy="5755422"/>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600" b="1"/>
              <a:t>DURING</a:t>
            </a:r>
            <a:br>
              <a:rPr lang="en-US" sz="4600" b="1"/>
            </a:br>
            <a:r>
              <a:rPr lang="en-US" sz="4600" b="1"/>
              <a:t>the CHARM-EU Modules</a:t>
            </a:r>
            <a:br>
              <a:rPr lang="en-US" sz="4600" b="1"/>
            </a:br>
            <a:endParaRPr lang="en-US" sz="4600">
              <a:cs typeface="Calibri"/>
            </a:endParaRPr>
          </a:p>
          <a:p>
            <a:pPr marL="571500" indent="-571500" algn="l">
              <a:buFont typeface="Arial" panose="020B0604020202020204" pitchFamily="34" charset="0"/>
              <a:buChar char="•"/>
            </a:pPr>
            <a:r>
              <a:rPr lang="en-US" sz="4600"/>
              <a:t>Practical support for both teachers and students (i.e., to solve log-in problems, performance issues, other questions)</a:t>
            </a:r>
          </a:p>
          <a:p>
            <a:pPr marL="571500" indent="-571500" algn="l">
              <a:buFont typeface="Arial" panose="020B0604020202020204" pitchFamily="34" charset="0"/>
              <a:buChar char="•"/>
            </a:pPr>
            <a:r>
              <a:rPr lang="en-US" sz="4600"/>
              <a:t>Manuals where necessary (i.e., how to use the portfolio system)</a:t>
            </a:r>
          </a:p>
        </p:txBody>
      </p:sp>
      <p:sp>
        <p:nvSpPr>
          <p:cNvPr id="5" name="TextBox 2">
            <a:extLst>
              <a:ext uri="{FF2B5EF4-FFF2-40B4-BE49-F238E27FC236}">
                <a16:creationId xmlns:a16="http://schemas.microsoft.com/office/drawing/2014/main" id="{D0D5CD67-AF4B-40F5-8F0E-311391EEF35B}"/>
              </a:ext>
            </a:extLst>
          </p:cNvPr>
          <p:cNvSpPr txBox="1"/>
          <p:nvPr/>
        </p:nvSpPr>
        <p:spPr>
          <a:xfrm>
            <a:off x="14927294" y="10818817"/>
            <a:ext cx="916916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600" b="1"/>
              <a:t>Is there </a:t>
            </a:r>
            <a:r>
              <a:rPr lang="en-US" sz="4600" b="1">
                <a:solidFill>
                  <a:srgbClr val="C00000"/>
                </a:solidFill>
              </a:rPr>
              <a:t>any other support not listed</a:t>
            </a:r>
            <a:r>
              <a:rPr lang="en-US" sz="4600" b="1"/>
              <a:t> here that you need?</a:t>
            </a:r>
            <a:endParaRPr lang="en-US" sz="4600">
              <a:cs typeface="Calibri"/>
            </a:endParaRPr>
          </a:p>
        </p:txBody>
      </p:sp>
      <p:pic>
        <p:nvPicPr>
          <p:cNvPr id="6" name="Graphique 6" descr="Retour avec un remplissage uni">
            <a:extLst>
              <a:ext uri="{FF2B5EF4-FFF2-40B4-BE49-F238E27FC236}">
                <a16:creationId xmlns:a16="http://schemas.microsoft.com/office/drawing/2014/main" id="{16E7BA45-1EEE-4BF2-A7EC-97D16D4911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58318" y="10531643"/>
            <a:ext cx="2318385" cy="2277978"/>
          </a:xfrm>
          <a:prstGeom prst="rect">
            <a:avLst/>
          </a:prstGeom>
        </p:spPr>
      </p:pic>
    </p:spTree>
    <p:extLst>
      <p:ext uri="{BB962C8B-B14F-4D97-AF65-F5344CB8AC3E}">
        <p14:creationId xmlns:p14="http://schemas.microsoft.com/office/powerpoint/2010/main" val="4218348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354506" y="730688"/>
            <a:ext cx="19015448" cy="2286000"/>
          </a:xfrm>
        </p:spPr>
        <p:txBody>
          <a:bodyPr anchor="t">
            <a:normAutofit/>
          </a:bodyPr>
          <a:lstStyle/>
          <a:p>
            <a:pPr algn="l"/>
            <a:r>
              <a:rPr lang="en-US" sz="6700" b="1">
                <a:solidFill>
                  <a:srgbClr val="FFFFFF"/>
                </a:solidFill>
                <a:ea typeface="+mj-lt"/>
                <a:cs typeface="+mj-lt"/>
              </a:rPr>
              <a:t>ASSIGNMENT 2</a:t>
            </a:r>
            <a:br>
              <a:rPr lang="en-US" sz="4800" b="1">
                <a:ea typeface="+mj-lt"/>
                <a:cs typeface="+mj-lt"/>
              </a:rPr>
            </a:br>
            <a:r>
              <a:rPr lang="en-US" sz="4800" b="1">
                <a:solidFill>
                  <a:srgbClr val="FFFFFF"/>
                </a:solidFill>
                <a:ea typeface="+mj-lt"/>
                <a:cs typeface="+mj-lt"/>
              </a:rPr>
              <a:t>Pitch your idea!</a:t>
            </a:r>
            <a:endParaRPr lang="en-US" sz="4800">
              <a:ea typeface="+mj-lt"/>
              <a:cs typeface="+mj-lt"/>
            </a:endParaRPr>
          </a:p>
          <a:p>
            <a:pPr algn="l">
              <a:lnSpc>
                <a:spcPct val="90000"/>
              </a:lnSpc>
            </a:pPr>
            <a:endParaRPr lang="en-US" sz="4800" b="1">
              <a:solidFill>
                <a:srgbClr val="FFFFFF"/>
              </a:solidFill>
              <a:cs typeface="Calibri"/>
            </a:endParaRPr>
          </a:p>
        </p:txBody>
      </p:sp>
      <p:sp>
        <p:nvSpPr>
          <p:cNvPr id="3" name="TextBox 2">
            <a:extLst>
              <a:ext uri="{FF2B5EF4-FFF2-40B4-BE49-F238E27FC236}">
                <a16:creationId xmlns:a16="http://schemas.microsoft.com/office/drawing/2014/main" id="{24A1B97C-D1C5-4B98-8365-98998C0FCF5B}"/>
              </a:ext>
            </a:extLst>
          </p:cNvPr>
          <p:cNvSpPr txBox="1"/>
          <p:nvPr/>
        </p:nvSpPr>
        <p:spPr>
          <a:xfrm>
            <a:off x="470837" y="3951189"/>
            <a:ext cx="241103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We are curious to see your ideas!</a:t>
            </a:r>
            <a:endParaRPr lang="en-US" sz="4800">
              <a:cs typeface="Calibri"/>
            </a:endParaRPr>
          </a:p>
        </p:txBody>
      </p:sp>
      <p:sp>
        <p:nvSpPr>
          <p:cNvPr id="4" name="TextBox 2">
            <a:extLst>
              <a:ext uri="{FF2B5EF4-FFF2-40B4-BE49-F238E27FC236}">
                <a16:creationId xmlns:a16="http://schemas.microsoft.com/office/drawing/2014/main" id="{F249B3E6-D61A-4583-ABC8-3F581E9F3B56}"/>
              </a:ext>
            </a:extLst>
          </p:cNvPr>
          <p:cNvSpPr txBox="1"/>
          <p:nvPr/>
        </p:nvSpPr>
        <p:spPr>
          <a:xfrm>
            <a:off x="13446500" y="5555399"/>
            <a:ext cx="10312311" cy="2308324"/>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cs typeface="Calibri"/>
              </a:rPr>
              <a:t>TIMING</a:t>
            </a:r>
            <a:endParaRPr lang="en-US" sz="4400">
              <a:cs typeface="Calibri"/>
            </a:endParaRPr>
          </a:p>
          <a:p>
            <a:r>
              <a:rPr lang="en-GB" sz="4400">
                <a:ea typeface="+mn-lt"/>
                <a:cs typeface="+mn-lt"/>
              </a:rPr>
              <a:t>~3 Minutes per pitch </a:t>
            </a:r>
            <a:endParaRPr lang="en-US" sz="4400">
              <a:ea typeface="+mn-lt"/>
              <a:cs typeface="+mn-lt"/>
            </a:endParaRPr>
          </a:p>
          <a:p>
            <a:r>
              <a:rPr lang="en-GB" sz="4400">
                <a:ea typeface="+mn-lt"/>
                <a:cs typeface="+mn-lt"/>
              </a:rPr>
              <a:t>+ 2 minutes for questions / discussion</a:t>
            </a:r>
            <a:endParaRPr lang="en-US" sz="4400">
              <a:cs typeface="Calibri"/>
            </a:endParaRPr>
          </a:p>
        </p:txBody>
      </p:sp>
      <p:sp>
        <p:nvSpPr>
          <p:cNvPr id="5" name="TextBox 2">
            <a:extLst>
              <a:ext uri="{FF2B5EF4-FFF2-40B4-BE49-F238E27FC236}">
                <a16:creationId xmlns:a16="http://schemas.microsoft.com/office/drawing/2014/main" id="{CBB63D33-3637-42CA-9C20-AF14F03B0BF0}"/>
              </a:ext>
            </a:extLst>
          </p:cNvPr>
          <p:cNvSpPr txBox="1"/>
          <p:nvPr/>
        </p:nvSpPr>
        <p:spPr>
          <a:xfrm>
            <a:off x="589339" y="5555399"/>
            <a:ext cx="11936785" cy="7540526"/>
          </a:xfrm>
          <a:prstGeom prst="rect">
            <a:avLst/>
          </a:prstGeom>
          <a:solidFill>
            <a:schemeClr val="accent3">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t>GOALS</a:t>
            </a:r>
            <a:endParaRPr lang="fr-FR" sz="4400">
              <a:cs typeface="Calibri"/>
            </a:endParaRPr>
          </a:p>
          <a:p>
            <a:endParaRPr lang="en-US" sz="4400" b="1">
              <a:ea typeface="+mn-lt"/>
              <a:cs typeface="+mn-lt"/>
            </a:endParaRPr>
          </a:p>
          <a:p>
            <a:pPr marL="571500" indent="-571500">
              <a:buFont typeface="Arial,Sans-Serif"/>
              <a:buChar char="•"/>
            </a:pPr>
            <a:r>
              <a:rPr lang="en-GB" sz="4400">
                <a:ea typeface="+mn-lt"/>
                <a:cs typeface="+mn-lt"/>
              </a:rPr>
              <a:t>To inform each other on </a:t>
            </a:r>
            <a:r>
              <a:rPr lang="en-GB" sz="4400" b="1">
                <a:ea typeface="+mn-lt"/>
                <a:cs typeface="+mn-lt"/>
              </a:rPr>
              <a:t>which technologies might be useful additions</a:t>
            </a:r>
            <a:r>
              <a:rPr lang="en-GB" sz="4400">
                <a:ea typeface="+mn-lt"/>
                <a:cs typeface="+mn-lt"/>
              </a:rPr>
              <a:t> to your CHARM-EU module</a:t>
            </a:r>
            <a:br>
              <a:rPr lang="en-GB" sz="4400">
                <a:ea typeface="+mn-lt"/>
                <a:cs typeface="+mn-lt"/>
              </a:rPr>
            </a:br>
            <a:r>
              <a:rPr lang="en-GB" sz="2400">
                <a:ea typeface="+mn-lt"/>
                <a:cs typeface="+mn-lt"/>
              </a:rPr>
              <a:t> </a:t>
            </a:r>
            <a:endParaRPr lang="en-GB" sz="4400">
              <a:cs typeface="Calibri"/>
            </a:endParaRPr>
          </a:p>
          <a:p>
            <a:pPr marL="571500" indent="-571500">
              <a:buFont typeface="Arial,Sans-Serif"/>
              <a:buChar char="•"/>
            </a:pPr>
            <a:r>
              <a:rPr lang="en-GB" sz="4400">
                <a:ea typeface="+mn-lt"/>
                <a:cs typeface="+mn-lt"/>
              </a:rPr>
              <a:t>To inform KCT’s about </a:t>
            </a:r>
            <a:r>
              <a:rPr lang="en-GB" sz="4400" b="1">
                <a:ea typeface="+mn-lt"/>
                <a:cs typeface="+mn-lt"/>
              </a:rPr>
              <a:t>other consideration</a:t>
            </a:r>
            <a:r>
              <a:rPr lang="en-GB" sz="4400">
                <a:ea typeface="+mn-lt"/>
                <a:cs typeface="+mn-lt"/>
              </a:rPr>
              <a:t> when selecting tools (i.e., digital accessibility)</a:t>
            </a:r>
            <a:br>
              <a:rPr lang="en-GB" sz="4400">
                <a:ea typeface="+mn-lt"/>
                <a:cs typeface="+mn-lt"/>
              </a:rPr>
            </a:br>
            <a:r>
              <a:rPr lang="en-GB" sz="2400">
                <a:ea typeface="+mn-lt"/>
                <a:cs typeface="+mn-lt"/>
              </a:rPr>
              <a:t> </a:t>
            </a:r>
            <a:endParaRPr lang="nl-NL" sz="4400">
              <a:ea typeface="+mn-lt"/>
              <a:cs typeface="+mn-lt"/>
            </a:endParaRPr>
          </a:p>
          <a:p>
            <a:pPr marL="571500" indent="-571500">
              <a:buFont typeface="Arial,Sans-Serif"/>
              <a:buChar char="•"/>
            </a:pPr>
            <a:r>
              <a:rPr lang="en-GB" sz="4400">
                <a:ea typeface="+mn-lt"/>
                <a:cs typeface="+mn-lt"/>
              </a:rPr>
              <a:t>To help us (support) decide on what technology we might support and prepare for the CHARM-EU master’s pilot</a:t>
            </a:r>
            <a:endParaRPr lang="en-US" sz="4400">
              <a:cs typeface="Calibri"/>
            </a:endParaRPr>
          </a:p>
        </p:txBody>
      </p:sp>
      <p:pic>
        <p:nvPicPr>
          <p:cNvPr id="6" name="Graphic 5" descr="Video camera">
            <a:extLst>
              <a:ext uri="{FF2B5EF4-FFF2-40B4-BE49-F238E27FC236}">
                <a16:creationId xmlns:a16="http://schemas.microsoft.com/office/drawing/2014/main" id="{CCC1A7E4-547E-4EF1-982D-687BDEACB7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23066" y="8636936"/>
            <a:ext cx="3518447" cy="3518447"/>
          </a:xfrm>
          <a:prstGeom prst="rect">
            <a:avLst/>
          </a:prstGeom>
        </p:spPr>
      </p:pic>
    </p:spTree>
    <p:extLst>
      <p:ext uri="{BB962C8B-B14F-4D97-AF65-F5344CB8AC3E}">
        <p14:creationId xmlns:p14="http://schemas.microsoft.com/office/powerpoint/2010/main" val="3442971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4634E810991143857EFE28D77AECDA" ma:contentTypeVersion="15" ma:contentTypeDescription="Crée un document." ma:contentTypeScope="" ma:versionID="5f89a15de40d9ed9112cb7a28596862b">
  <xsd:schema xmlns:xsd="http://www.w3.org/2001/XMLSchema" xmlns:xs="http://www.w3.org/2001/XMLSchema" xmlns:p="http://schemas.microsoft.com/office/2006/metadata/properties" xmlns:ns2="c1a0322a-a922-4b87-bb26-76b603a2de1e" xmlns:ns3="8e94638c-d3f9-4f37-a993-1bc8ea028284" targetNamespace="http://schemas.microsoft.com/office/2006/metadata/properties" ma:root="true" ma:fieldsID="54c992a937d625c2ebce3d77def95168" ns2:_="" ns3:_="">
    <xsd:import namespace="c1a0322a-a922-4b87-bb26-76b603a2de1e"/>
    <xsd:import namespace="8e94638c-d3f9-4f37-a993-1bc8ea0282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a0322a-a922-4b87-bb26-76b603a2de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87c5a2b0-51b2-40d4-af1d-8383668458f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94638c-d3f9-4f37-a993-1bc8ea02828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0def280-dade-475e-99e1-ddf198736372}" ma:internalName="TaxCatchAll" ma:showField="CatchAllData" ma:web="8e94638c-d3f9-4f37-a993-1bc8ea02828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a0322a-a922-4b87-bb26-76b603a2de1e">
      <Terms xmlns="http://schemas.microsoft.com/office/infopath/2007/PartnerControls"/>
    </lcf76f155ced4ddcb4097134ff3c332f>
    <TaxCatchAll xmlns="8e94638c-d3f9-4f37-a993-1bc8ea028284" xsi:nil="true"/>
  </documentManagement>
</p:properties>
</file>

<file path=customXml/itemProps1.xml><?xml version="1.0" encoding="utf-8"?>
<ds:datastoreItem xmlns:ds="http://schemas.openxmlformats.org/officeDocument/2006/customXml" ds:itemID="{3447F4B3-EC4A-4250-B7F1-8C2758882DC2}"/>
</file>

<file path=customXml/itemProps2.xml><?xml version="1.0" encoding="utf-8"?>
<ds:datastoreItem xmlns:ds="http://schemas.openxmlformats.org/officeDocument/2006/customXml" ds:itemID="{E0DC121A-7136-4AF0-BEC2-B178512E0FCC}">
  <ds:schemaRefs>
    <ds:schemaRef ds:uri="http://schemas.microsoft.com/sharepoint/v3/contenttype/forms"/>
  </ds:schemaRefs>
</ds:datastoreItem>
</file>

<file path=customXml/itemProps3.xml><?xml version="1.0" encoding="utf-8"?>
<ds:datastoreItem xmlns:ds="http://schemas.openxmlformats.org/officeDocument/2006/customXml" ds:itemID="{8062E834-9500-48D1-BDFD-F9B60F7B2AC8}">
  <ds:schemaRefs>
    <ds:schemaRef ds:uri="6d1f2415-8a2c-48d4-8fcc-2f2668853d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4666</Words>
  <Application>Microsoft Office PowerPoint</Application>
  <PresentationFormat>Custom</PresentationFormat>
  <Paragraphs>490</Paragraphs>
  <Slides>55</Slides>
  <Notes>29</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55</vt:i4>
      </vt:variant>
    </vt:vector>
  </HeadingPairs>
  <TitlesOfParts>
    <vt:vector size="61" baseType="lpstr">
      <vt:lpstr>Arial</vt:lpstr>
      <vt:lpstr>Arial,Sans-Serif</vt:lpstr>
      <vt:lpstr>Calibri</vt:lpstr>
      <vt:lpstr>Wingdings</vt:lpstr>
      <vt:lpstr>Tema de Office</vt:lpstr>
      <vt:lpstr>1_Tema de Office</vt:lpstr>
      <vt:lpstr>Technology Enhanced Learning</vt:lpstr>
      <vt:lpstr>GOALS OF THE WORKSHOP</vt:lpstr>
      <vt:lpstr>SCHEDULE</vt:lpstr>
      <vt:lpstr>LET'S PARTECIPATE! Connect via computer or smartphone</vt:lpstr>
      <vt:lpstr>ASSIGNMENT1 SWOT analysis of Technology Enhanced Learning</vt:lpstr>
      <vt:lpstr>SWOT RECAP Plenary recap of the SWOT</vt:lpstr>
      <vt:lpstr>MIXED REALITY An overview and case study</vt:lpstr>
      <vt:lpstr>SUPPORT Support provided to tech enhance within CHARM EU</vt:lpstr>
      <vt:lpstr>ASSIGNMENT 2 Pitch your idea! </vt:lpstr>
      <vt:lpstr>Tool choice: Strategy game</vt:lpstr>
      <vt:lpstr>About me Ádám Tóth </vt:lpstr>
      <vt:lpstr>Which tool I have chosen and how I could use it in my course</vt:lpstr>
      <vt:lpstr>PowerPoint Presentation</vt:lpstr>
      <vt:lpstr>Benefits</vt:lpstr>
      <vt:lpstr>Tool choice: Pitch2Peer</vt:lpstr>
      <vt:lpstr>About me Carole-Anne Sénit </vt:lpstr>
      <vt:lpstr>Selected tool for Sustainability module</vt:lpstr>
      <vt:lpstr>How does it work? </vt:lpstr>
      <vt:lpstr>Benefits</vt:lpstr>
      <vt:lpstr>Capstone Technology enhanced learning</vt:lpstr>
      <vt:lpstr>Capstone: technology needs</vt:lpstr>
      <vt:lpstr>Capstone: technology needs</vt:lpstr>
      <vt:lpstr>PowerPoint Presentation</vt:lpstr>
      <vt:lpstr>Technology-assisted learning choices in Flexible Phase Food Theme of CHARM-EU Master Programme</vt:lpstr>
      <vt:lpstr>About us </vt:lpstr>
      <vt:lpstr>About us: Teaching in CHARM-EU </vt:lpstr>
      <vt:lpstr>About us: Teaching in CHARM-EU </vt:lpstr>
      <vt:lpstr>About us: Teaching in CHARM-EU </vt:lpstr>
      <vt:lpstr>About us: Teaching in CHARM-EU </vt:lpstr>
      <vt:lpstr>About the Food Modules: How can nutritionally and healthy food be available to everybody on the planet in a sustainable manner?   </vt:lpstr>
      <vt:lpstr>About the planned teaching and assessment activities </vt:lpstr>
      <vt:lpstr>Tools proposed technological tools for course teaching and assessment</vt:lpstr>
      <vt:lpstr>Examples 1.</vt:lpstr>
      <vt:lpstr>Examples 2 – Module 3.</vt:lpstr>
      <vt:lpstr>Examples 3. – Module 3</vt:lpstr>
      <vt:lpstr>Examples 4. – Basic tools</vt:lpstr>
      <vt:lpstr>PowerPoint Presentation</vt:lpstr>
      <vt:lpstr>PowerPoint Presentation</vt:lpstr>
      <vt:lpstr>Tool choice:  Virtual Reality</vt:lpstr>
      <vt:lpstr>About me Jake Rowan Byrne </vt:lpstr>
      <vt:lpstr>Which tool I have chosen and how I could use it in my course</vt:lpstr>
      <vt:lpstr>Examples</vt:lpstr>
      <vt:lpstr>Examples</vt:lpstr>
      <vt:lpstr>Benefits</vt:lpstr>
      <vt:lpstr>PowerPoint Presentation</vt:lpstr>
      <vt:lpstr>REQUEST How to make a TEL request</vt:lpstr>
      <vt:lpstr>REQUEST Considerations to be made</vt:lpstr>
      <vt:lpstr>PowerPoint Presentation</vt:lpstr>
      <vt:lpstr>PowerPoint Presentation</vt:lpstr>
      <vt:lpstr>DIGITAL ACCESSIBILITY What and why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Enhanced Learning</dc:title>
  <dc:creator>Lodder, A. (Alex)</dc:creator>
  <cp:lastModifiedBy>Silvia</cp:lastModifiedBy>
  <cp:revision>1</cp:revision>
  <dcterms:created xsi:type="dcterms:W3CDTF">2021-02-03T10:39:35Z</dcterms:created>
  <dcterms:modified xsi:type="dcterms:W3CDTF">2021-03-01T11:48:15Z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0x0101004C4634E810991143857EFE28D77AECDA</vt:lpwstr>
  </property>
</Properties>
</file>