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327" r:id="rId6"/>
    <p:sldId id="323" r:id="rId7"/>
    <p:sldId id="330" r:id="rId8"/>
    <p:sldId id="311" r:id="rId9"/>
    <p:sldId id="331" r:id="rId10"/>
    <p:sldId id="324" r:id="rId11"/>
    <p:sldId id="329" r:id="rId12"/>
    <p:sldId id="328" r:id="rId13"/>
    <p:sldId id="332" r:id="rId14"/>
    <p:sldId id="333" r:id="rId15"/>
    <p:sldId id="335" r:id="rId16"/>
  </p:sldIdLst>
  <p:sldSz cx="24387175" cy="13716000"/>
  <p:notesSz cx="6858000" cy="9144000"/>
  <p:defaultTextStyle>
    <a:defPPr>
      <a:defRPr lang="es-ES"/>
    </a:defPPr>
    <a:lvl1pPr marL="0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629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257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886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514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3143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7772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400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7029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C9AB3F8C-E6C2-4CAD-A536-F4DF51E09EE1}">
          <p14:sldIdLst>
            <p14:sldId id="256"/>
            <p14:sldId id="327"/>
            <p14:sldId id="323"/>
            <p14:sldId id="330"/>
            <p14:sldId id="311"/>
            <p14:sldId id="331"/>
            <p14:sldId id="324"/>
            <p14:sldId id="329"/>
            <p14:sldId id="328"/>
            <p14:sldId id="332"/>
            <p14:sldId id="333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5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973" autoAdjust="0"/>
  </p:normalViewPr>
  <p:slideViewPr>
    <p:cSldViewPr snapToGrid="0">
      <p:cViewPr varScale="1">
        <p:scale>
          <a:sx n="32" d="100"/>
          <a:sy n="32" d="100"/>
        </p:scale>
        <p:origin x="1397" y="58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EAB9D-C69A-41E5-B856-FF12A8DECA3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ACCE60DE-F802-4E8A-95E2-81AE5620A55F}">
      <dgm:prSet phldrT="[Szöveg]"/>
      <dgm:spPr/>
      <dgm:t>
        <a:bodyPr/>
        <a:lstStyle/>
        <a:p>
          <a:r>
            <a:rPr lang="hu-HU" dirty="0" smtClean="0"/>
            <a:t>virtuális</a:t>
          </a:r>
          <a:endParaRPr lang="hu-HU" dirty="0"/>
        </a:p>
      </dgm:t>
    </dgm:pt>
    <dgm:pt modelId="{2D511F5D-62F6-459E-910D-5DF0E35E48CA}" type="parTrans" cxnId="{677C330C-BC6B-4EAD-917F-7AF6C3607591}">
      <dgm:prSet/>
      <dgm:spPr/>
      <dgm:t>
        <a:bodyPr/>
        <a:lstStyle/>
        <a:p>
          <a:endParaRPr lang="hu-HU"/>
        </a:p>
      </dgm:t>
    </dgm:pt>
    <dgm:pt modelId="{A95CA5ED-3370-4358-B5A5-68663172C7DD}" type="sibTrans" cxnId="{677C330C-BC6B-4EAD-917F-7AF6C3607591}">
      <dgm:prSet/>
      <dgm:spPr/>
      <dgm:t>
        <a:bodyPr/>
        <a:lstStyle/>
        <a:p>
          <a:endParaRPr lang="hu-HU"/>
        </a:p>
      </dgm:t>
    </dgm:pt>
    <dgm:pt modelId="{A83DA7A7-4387-46F2-8DDE-9F2D6911C253}">
      <dgm:prSet phldrT="[Szöveg]"/>
      <dgm:spPr/>
      <dgm:t>
        <a:bodyPr/>
        <a:lstStyle/>
        <a:p>
          <a:r>
            <a:rPr lang="hu-HU" dirty="0" smtClean="0"/>
            <a:t>fizikai</a:t>
          </a:r>
          <a:endParaRPr lang="hu-HU" dirty="0"/>
        </a:p>
      </dgm:t>
    </dgm:pt>
    <dgm:pt modelId="{1B6B05CE-B724-49CF-A005-EB804F7DC21D}" type="parTrans" cxnId="{2AC3D4CB-C053-4E1A-86C3-C6B90E02699D}">
      <dgm:prSet/>
      <dgm:spPr/>
      <dgm:t>
        <a:bodyPr/>
        <a:lstStyle/>
        <a:p>
          <a:endParaRPr lang="hu-HU"/>
        </a:p>
      </dgm:t>
    </dgm:pt>
    <dgm:pt modelId="{0FD2B759-8B72-482C-8FDC-04FC9B73DE9E}" type="sibTrans" cxnId="{2AC3D4CB-C053-4E1A-86C3-C6B90E02699D}">
      <dgm:prSet/>
      <dgm:spPr/>
      <dgm:t>
        <a:bodyPr/>
        <a:lstStyle/>
        <a:p>
          <a:endParaRPr lang="hu-HU"/>
        </a:p>
      </dgm:t>
    </dgm:pt>
    <dgm:pt modelId="{C8A58B16-E5DB-4E29-B113-C48679A39566}">
      <dgm:prSet phldrT="[Szöveg]"/>
      <dgm:spPr/>
      <dgm:t>
        <a:bodyPr/>
        <a:lstStyle/>
        <a:p>
          <a:r>
            <a:rPr lang="hu-HU" dirty="0" smtClean="0"/>
            <a:t>virtuális</a:t>
          </a:r>
          <a:endParaRPr lang="hu-HU" dirty="0"/>
        </a:p>
      </dgm:t>
    </dgm:pt>
    <dgm:pt modelId="{AA23A7D4-0BA6-4F95-AFB8-DDAE0FF59877}" type="parTrans" cxnId="{FEBB9294-A15D-4628-9F40-019C0BBF196E}">
      <dgm:prSet/>
      <dgm:spPr/>
      <dgm:t>
        <a:bodyPr/>
        <a:lstStyle/>
        <a:p>
          <a:endParaRPr lang="hu-HU"/>
        </a:p>
      </dgm:t>
    </dgm:pt>
    <dgm:pt modelId="{1A88FC53-83A1-4471-9AE6-4CCFF4E5ED14}" type="sibTrans" cxnId="{FEBB9294-A15D-4628-9F40-019C0BBF196E}">
      <dgm:prSet/>
      <dgm:spPr/>
      <dgm:t>
        <a:bodyPr/>
        <a:lstStyle/>
        <a:p>
          <a:endParaRPr lang="hu-HU"/>
        </a:p>
      </dgm:t>
    </dgm:pt>
    <dgm:pt modelId="{6CA0A19C-FE82-4692-A14E-0755457ADE40}" type="pres">
      <dgm:prSet presAssocID="{B2BEAB9D-C69A-41E5-B856-FF12A8DECA39}" presName="Name0" presStyleCnt="0">
        <dgm:presLayoutVars>
          <dgm:dir/>
          <dgm:animLvl val="lvl"/>
          <dgm:resizeHandles val="exact"/>
        </dgm:presLayoutVars>
      </dgm:prSet>
      <dgm:spPr/>
    </dgm:pt>
    <dgm:pt modelId="{1D4AD415-1D72-4642-A45B-C4021DF65B90}" type="pres">
      <dgm:prSet presAssocID="{ACCE60DE-F802-4E8A-95E2-81AE5620A55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9A5D7A-5F5F-40FC-9437-B7AC9D705ACC}" type="pres">
      <dgm:prSet presAssocID="{A95CA5ED-3370-4358-B5A5-68663172C7DD}" presName="parTxOnlySpace" presStyleCnt="0"/>
      <dgm:spPr/>
    </dgm:pt>
    <dgm:pt modelId="{087A9692-1274-4940-BDE5-F8F2AFF63F6C}" type="pres">
      <dgm:prSet presAssocID="{A83DA7A7-4387-46F2-8DDE-9F2D6911C25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696FC3-5D99-4A1C-86EA-86C641BDCEEB}" type="pres">
      <dgm:prSet presAssocID="{0FD2B759-8B72-482C-8FDC-04FC9B73DE9E}" presName="parTxOnlySpace" presStyleCnt="0"/>
      <dgm:spPr/>
    </dgm:pt>
    <dgm:pt modelId="{FF97CCC8-AD86-4886-A860-DB8A81599703}" type="pres">
      <dgm:prSet presAssocID="{C8A58B16-E5DB-4E29-B113-C48679A3956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B9F722C-C295-4C90-A199-93E9839E22C3}" type="presOf" srcId="{B2BEAB9D-C69A-41E5-B856-FF12A8DECA39}" destId="{6CA0A19C-FE82-4692-A14E-0755457ADE40}" srcOrd="0" destOrd="0" presId="urn:microsoft.com/office/officeart/2005/8/layout/chevron1"/>
    <dgm:cxn modelId="{9E618E92-BFE9-4B72-994F-053F54E44F17}" type="presOf" srcId="{A83DA7A7-4387-46F2-8DDE-9F2D6911C253}" destId="{087A9692-1274-4940-BDE5-F8F2AFF63F6C}" srcOrd="0" destOrd="0" presId="urn:microsoft.com/office/officeart/2005/8/layout/chevron1"/>
    <dgm:cxn modelId="{FEBB9294-A15D-4628-9F40-019C0BBF196E}" srcId="{B2BEAB9D-C69A-41E5-B856-FF12A8DECA39}" destId="{C8A58B16-E5DB-4E29-B113-C48679A39566}" srcOrd="2" destOrd="0" parTransId="{AA23A7D4-0BA6-4F95-AFB8-DDAE0FF59877}" sibTransId="{1A88FC53-83A1-4471-9AE6-4CCFF4E5ED14}"/>
    <dgm:cxn modelId="{2AC3D4CB-C053-4E1A-86C3-C6B90E02699D}" srcId="{B2BEAB9D-C69A-41E5-B856-FF12A8DECA39}" destId="{A83DA7A7-4387-46F2-8DDE-9F2D6911C253}" srcOrd="1" destOrd="0" parTransId="{1B6B05CE-B724-49CF-A005-EB804F7DC21D}" sibTransId="{0FD2B759-8B72-482C-8FDC-04FC9B73DE9E}"/>
    <dgm:cxn modelId="{677C330C-BC6B-4EAD-917F-7AF6C3607591}" srcId="{B2BEAB9D-C69A-41E5-B856-FF12A8DECA39}" destId="{ACCE60DE-F802-4E8A-95E2-81AE5620A55F}" srcOrd="0" destOrd="0" parTransId="{2D511F5D-62F6-459E-910D-5DF0E35E48CA}" sibTransId="{A95CA5ED-3370-4358-B5A5-68663172C7DD}"/>
    <dgm:cxn modelId="{B41FC46A-9C28-4939-9684-B29A6E4184E0}" type="presOf" srcId="{C8A58B16-E5DB-4E29-B113-C48679A39566}" destId="{FF97CCC8-AD86-4886-A860-DB8A81599703}" srcOrd="0" destOrd="0" presId="urn:microsoft.com/office/officeart/2005/8/layout/chevron1"/>
    <dgm:cxn modelId="{945EE2C6-0590-4E2C-9B38-2968BBEAB93C}" type="presOf" srcId="{ACCE60DE-F802-4E8A-95E2-81AE5620A55F}" destId="{1D4AD415-1D72-4642-A45B-C4021DF65B90}" srcOrd="0" destOrd="0" presId="urn:microsoft.com/office/officeart/2005/8/layout/chevron1"/>
    <dgm:cxn modelId="{1D28A98C-70A3-4E6F-B370-8EF04EC81B0C}" type="presParOf" srcId="{6CA0A19C-FE82-4692-A14E-0755457ADE40}" destId="{1D4AD415-1D72-4642-A45B-C4021DF65B90}" srcOrd="0" destOrd="0" presId="urn:microsoft.com/office/officeart/2005/8/layout/chevron1"/>
    <dgm:cxn modelId="{1A050A2E-E370-464A-8365-C759F832C29F}" type="presParOf" srcId="{6CA0A19C-FE82-4692-A14E-0755457ADE40}" destId="{1D9A5D7A-5F5F-40FC-9437-B7AC9D705ACC}" srcOrd="1" destOrd="0" presId="urn:microsoft.com/office/officeart/2005/8/layout/chevron1"/>
    <dgm:cxn modelId="{47F56819-B6AC-44A7-B1BF-C58FCE0A1861}" type="presParOf" srcId="{6CA0A19C-FE82-4692-A14E-0755457ADE40}" destId="{087A9692-1274-4940-BDE5-F8F2AFF63F6C}" srcOrd="2" destOrd="0" presId="urn:microsoft.com/office/officeart/2005/8/layout/chevron1"/>
    <dgm:cxn modelId="{AF61A6CD-45D2-45E3-88F6-9AD7C0B3E567}" type="presParOf" srcId="{6CA0A19C-FE82-4692-A14E-0755457ADE40}" destId="{7F696FC3-5D99-4A1C-86EA-86C641BDCEEB}" srcOrd="3" destOrd="0" presId="urn:microsoft.com/office/officeart/2005/8/layout/chevron1"/>
    <dgm:cxn modelId="{87880B9C-AFBE-472A-BB21-7B45F57BC8F2}" type="presParOf" srcId="{6CA0A19C-FE82-4692-A14E-0755457ADE40}" destId="{FF97CCC8-AD86-4886-A860-DB8A8159970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AD415-1D72-4642-A45B-C4021DF65B90}">
      <dsp:nvSpPr>
        <dsp:cNvPr id="0" name=""/>
        <dsp:cNvSpPr/>
      </dsp:nvSpPr>
      <dsp:spPr>
        <a:xfrm>
          <a:off x="2679" y="2114657"/>
          <a:ext cx="3264165" cy="13056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 smtClean="0"/>
            <a:t>virtuális</a:t>
          </a:r>
          <a:endParaRPr lang="hu-HU" sz="4200" kern="1200" dirty="0"/>
        </a:p>
      </dsp:txBody>
      <dsp:txXfrm>
        <a:off x="655512" y="2114657"/>
        <a:ext cx="1958499" cy="1305666"/>
      </dsp:txXfrm>
    </dsp:sp>
    <dsp:sp modelId="{087A9692-1274-4940-BDE5-F8F2AFF63F6C}">
      <dsp:nvSpPr>
        <dsp:cNvPr id="0" name=""/>
        <dsp:cNvSpPr/>
      </dsp:nvSpPr>
      <dsp:spPr>
        <a:xfrm>
          <a:off x="2940427" y="2114657"/>
          <a:ext cx="3264165" cy="1305666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 smtClean="0"/>
            <a:t>fizikai</a:t>
          </a:r>
          <a:endParaRPr lang="hu-HU" sz="4200" kern="1200" dirty="0"/>
        </a:p>
      </dsp:txBody>
      <dsp:txXfrm>
        <a:off x="3593260" y="2114657"/>
        <a:ext cx="1958499" cy="1305666"/>
      </dsp:txXfrm>
    </dsp:sp>
    <dsp:sp modelId="{FF97CCC8-AD86-4886-A860-DB8A81599703}">
      <dsp:nvSpPr>
        <dsp:cNvPr id="0" name=""/>
        <dsp:cNvSpPr/>
      </dsp:nvSpPr>
      <dsp:spPr>
        <a:xfrm>
          <a:off x="5878176" y="2114657"/>
          <a:ext cx="3264165" cy="130566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 smtClean="0"/>
            <a:t>virtuális</a:t>
          </a:r>
          <a:endParaRPr lang="hu-HU" sz="4200" kern="1200" dirty="0"/>
        </a:p>
      </dsp:txBody>
      <dsp:txXfrm>
        <a:off x="6531009" y="2114657"/>
        <a:ext cx="1958499" cy="1305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AAD2D-A536-9F47-BC2A-C3CE7302CE89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1C1B7-F993-DF46-857A-6CAF4D8884C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19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629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9257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886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8514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3143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7772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400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7029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cs typeface="Calibri"/>
              </a:rPr>
              <a:t>Közös képzés, de nem</a:t>
            </a:r>
          </a:p>
          <a:p>
            <a:r>
              <a:rPr lang="hu-HU" dirty="0" smtClean="0">
                <a:cs typeface="Calibri"/>
              </a:rPr>
              <a:t>Szövetség</a:t>
            </a:r>
            <a:r>
              <a:rPr lang="hu-HU" baseline="0" dirty="0" smtClean="0">
                <a:cs typeface="Calibri"/>
              </a:rPr>
              <a:t>, akár új jogi? Entitás is létrejön, hosszútávú együttműködés</a:t>
            </a:r>
          </a:p>
          <a:p>
            <a:r>
              <a:rPr lang="hu-HU" baseline="0" dirty="0" smtClean="0">
                <a:cs typeface="Calibri"/>
              </a:rPr>
              <a:t>Felhívás: merjünk nagyot álmodni – talán nem teljesen alap nélkül</a:t>
            </a:r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189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u-HU" dirty="0" err="1" smtClean="0"/>
              <a:t>Imotion</a:t>
            </a:r>
            <a:r>
              <a:rPr lang="hu-HU" baseline="0" dirty="0" smtClean="0"/>
              <a:t> platform is anno reformot adott – van, amit pedig a finanszírozási keret megenged, kiaknázható lehetőségek.</a:t>
            </a:r>
            <a:endParaRPr lang="hu-HU" dirty="0" smtClean="0"/>
          </a:p>
          <a:p>
            <a:pPr marL="342900" indent="-342900">
              <a:buFontTx/>
              <a:buChar char="-"/>
            </a:pPr>
            <a:r>
              <a:rPr lang="hu-HU" dirty="0" smtClean="0"/>
              <a:t>Pl</a:t>
            </a:r>
            <a:r>
              <a:rPr lang="hu-HU" dirty="0" smtClean="0"/>
              <a:t>. oktatói mobilitási hetek,</a:t>
            </a:r>
            <a:r>
              <a:rPr lang="hu-HU" baseline="0" dirty="0" smtClean="0"/>
              <a:t> oktatói mobilitási ablakok?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816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új</a:t>
            </a:r>
            <a:r>
              <a:rPr lang="hu-HU" baseline="0" dirty="0" smtClean="0"/>
              <a:t> </a:t>
            </a:r>
            <a:r>
              <a:rPr lang="hu-HU" baseline="0" dirty="0" smtClean="0"/>
              <a:t>Erasmus+ program, nem régi keretek </a:t>
            </a:r>
            <a:r>
              <a:rPr lang="hu-HU" baseline="0" dirty="0" smtClean="0"/>
              <a:t>erőltetése</a:t>
            </a: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Rövid távú hallgatói mobilitások és virtuális </a:t>
            </a:r>
            <a:r>
              <a:rPr lang="hu-HU" dirty="0" smtClean="0"/>
              <a:t>cserék előtérbe </a:t>
            </a:r>
            <a:r>
              <a:rPr lang="hu-HU" dirty="0" smtClean="0"/>
              <a:t>kerülése </a:t>
            </a:r>
            <a:r>
              <a:rPr lang="hu-HU" dirty="0" smtClean="0"/>
              <a:t>– </a:t>
            </a:r>
            <a:r>
              <a:rPr lang="hu-HU" dirty="0" err="1" smtClean="0"/>
              <a:t>covid</a:t>
            </a:r>
            <a:r>
              <a:rPr lang="hu-HU" dirty="0" smtClean="0"/>
              <a:t> miatt utóbbi még inkább </a:t>
            </a: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Mobilitási ablakok kialakításának kreatív lehetőségei – oktatói mobilitási ablak, rövidebb hallgatói mobilitások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Mobilitás mint tudatos eszköz a tanulás-tanítási folyamatokban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87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Challange-driven</a:t>
            </a:r>
            <a:r>
              <a:rPr lang="hu-HU" dirty="0" smtClean="0"/>
              <a:t>, </a:t>
            </a:r>
            <a:r>
              <a:rPr lang="hu-HU" dirty="0" err="1" smtClean="0"/>
              <a:t>Accessible</a:t>
            </a:r>
            <a:r>
              <a:rPr lang="hu-HU" dirty="0" smtClean="0"/>
              <a:t>,</a:t>
            </a:r>
            <a:r>
              <a:rPr lang="hu-HU" baseline="0" dirty="0" smtClean="0"/>
              <a:t> Research-</a:t>
            </a:r>
            <a:r>
              <a:rPr lang="hu-HU" baseline="0" dirty="0" err="1" smtClean="0"/>
              <a:t>based</a:t>
            </a:r>
            <a:r>
              <a:rPr lang="hu-HU" baseline="0" dirty="0" smtClean="0"/>
              <a:t>, Mobile European University</a:t>
            </a:r>
          </a:p>
          <a:p>
            <a:r>
              <a:rPr lang="hu-HU" baseline="0" dirty="0" smtClean="0"/>
              <a:t>Mobilitás </a:t>
            </a:r>
            <a:r>
              <a:rPr lang="hu-HU" baseline="0" dirty="0" err="1" smtClean="0"/>
              <a:t>nemzetköziesítés</a:t>
            </a:r>
            <a:r>
              <a:rPr lang="hu-HU" baseline="0" dirty="0" smtClean="0"/>
              <a:t> fontos eszköze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89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+mj-lt"/>
              <a:buNone/>
            </a:pPr>
            <a:r>
              <a:rPr lang="hu-HU" sz="2400" dirty="0" smtClean="0"/>
              <a:t>munkatársak szakmai fejlődése</a:t>
            </a:r>
            <a:r>
              <a:rPr lang="hu-HU" sz="2400" baseline="0" dirty="0" smtClean="0"/>
              <a:t> </a:t>
            </a:r>
          </a:p>
          <a:p>
            <a:pPr marL="0" indent="0" algn="just">
              <a:buFont typeface="+mj-lt"/>
              <a:buNone/>
            </a:pPr>
            <a:r>
              <a:rPr lang="hu-HU" sz="2400" b="1" dirty="0" smtClean="0"/>
              <a:t>Mobilitás</a:t>
            </a:r>
            <a:r>
              <a:rPr lang="hu-HU" sz="2400" b="1" baseline="0" dirty="0" smtClean="0"/>
              <a:t> </a:t>
            </a:r>
            <a:r>
              <a:rPr lang="hu-HU" sz="2400" b="1" baseline="0" dirty="0" smtClean="0"/>
              <a:t>tudatos tervezése , de vajon csak a már elterjedt mobilitásokkal tervezünk? </a:t>
            </a:r>
          </a:p>
          <a:p>
            <a:pPr marL="0" indent="0" algn="just">
              <a:buFont typeface="+mj-lt"/>
              <a:buNone/>
            </a:pPr>
            <a:r>
              <a:rPr lang="hu-HU" sz="2400" b="1" baseline="0" dirty="0" smtClean="0"/>
              <a:t>Elterjedt </a:t>
            </a:r>
            <a:r>
              <a:rPr lang="hu-HU" sz="2400" b="1" baseline="0" dirty="0" smtClean="0"/>
              <a:t>mobilitások – mit értek alatta? </a:t>
            </a:r>
            <a:endParaRPr lang="hu-HU" sz="24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6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hu-HU" sz="2400" baseline="0" dirty="0" smtClean="0"/>
              <a:t>40 tevékenység 5 fő kategóriában: 1. tanulás/fejlesztés, 2. oktatás/szupervízió 3. pedagógiai (tanterv) fejlesztési  4. kutatás 5. </a:t>
            </a:r>
            <a:r>
              <a:rPr lang="hu-HU" sz="2400" baseline="0" dirty="0" err="1" smtClean="0"/>
              <a:t>admin</a:t>
            </a:r>
            <a:r>
              <a:rPr lang="hu-HU" sz="2400" baseline="0" dirty="0" smtClean="0"/>
              <a:t> támogatói</a:t>
            </a:r>
            <a:endParaRPr lang="hu-HU" sz="2400" dirty="0" smtClean="0"/>
          </a:p>
          <a:p>
            <a:pPr marL="0" indent="0" algn="just">
              <a:spcAft>
                <a:spcPts val="600"/>
              </a:spcAft>
              <a:buFont typeface="+mj-lt"/>
              <a:buNone/>
            </a:pPr>
            <a:r>
              <a:rPr lang="hu-HU" sz="2400" dirty="0" smtClean="0"/>
              <a:t>Oktatói</a:t>
            </a:r>
            <a:r>
              <a:rPr lang="hu-HU" sz="2400" dirty="0" smtClean="0"/>
              <a:t>,</a:t>
            </a:r>
            <a:r>
              <a:rPr lang="hu-HU" sz="2400" baseline="0" dirty="0" smtClean="0"/>
              <a:t> kutatói, </a:t>
            </a:r>
            <a:r>
              <a:rPr lang="hu-HU" sz="2400" baseline="0" dirty="0" err="1" smtClean="0"/>
              <a:t>admin</a:t>
            </a:r>
            <a:r>
              <a:rPr lang="hu-HU" sz="2400" baseline="0" dirty="0" smtClean="0"/>
              <a:t> és hallgatói mobilitások</a:t>
            </a:r>
          </a:p>
          <a:p>
            <a:pPr marL="0" marR="0" indent="0" algn="just" defTabSz="914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hu-HU" sz="2400" dirty="0" smtClean="0"/>
              <a:t>Eszköztár:</a:t>
            </a:r>
            <a:r>
              <a:rPr lang="hu-HU" sz="2400" baseline="0" dirty="0" smtClean="0"/>
              <a:t> 1. aktivitások gyűjteménye, jellemzők meghatározása – menjünk végig 2. mobilitások jellemzése hossz és modalitás alapján - kompetenciafejlesztés</a:t>
            </a:r>
          </a:p>
          <a:p>
            <a:pPr marL="742950" indent="-742950" algn="just">
              <a:spcAft>
                <a:spcPts val="600"/>
              </a:spcAft>
              <a:buFont typeface="+mj-lt"/>
              <a:buAutoNum type="arabicPeriod"/>
            </a:pP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788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Mobilitási során létrejövő eredményekkel lehet már a tantervfejlesztés közben lehet és kell is </a:t>
            </a:r>
            <a:r>
              <a:rPr lang="hu-HU" dirty="0" smtClean="0"/>
              <a:t>tervezni</a:t>
            </a:r>
          </a:p>
          <a:p>
            <a:r>
              <a:rPr lang="hu-HU" dirty="0" smtClean="0"/>
              <a:t>- Interkulturális,</a:t>
            </a:r>
            <a:r>
              <a:rPr lang="hu-HU" baseline="0" dirty="0" smtClean="0"/>
              <a:t> nyelvi, személyes és szociális, szakmai kompetenciák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44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baseline="0" dirty="0" smtClean="0"/>
              <a:t>Ábra: kibontakozás a finanszírozástól függ.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CHARM-EU </a:t>
            </a:r>
            <a:r>
              <a:rPr lang="hu-HU" baseline="0" dirty="0" smtClean="0"/>
              <a:t>személyre szabott finanszírozási rendszer, külső és belső forrásokból. Külső források feltérképezése. RUGALMAS keretek, felhasználhatóság!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DE! új lehetőségek az Erasmus programban – széleskörű bevezetés lehetséges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42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Már találkozhattak</a:t>
            </a:r>
            <a:r>
              <a:rPr lang="hu-HU" baseline="0" dirty="0" smtClean="0"/>
              <a:t> vele az „intenzív programok” keretében. A különbség: sokkal könnyebben elérhető, nem kötött bonyolult pályázáshoz stb.</a:t>
            </a:r>
          </a:p>
          <a:p>
            <a:r>
              <a:rPr lang="hu-HU" baseline="0" dirty="0" smtClean="0"/>
              <a:t>DE! nem ismertek még a pontos keretek, az intézmény számára elérhető összeg.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302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45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Better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nothing</a:t>
            </a:r>
            <a:r>
              <a:rPr lang="hu-HU" baseline="0" dirty="0" smtClean="0"/>
              <a:t>…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38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9040" y="4260853"/>
            <a:ext cx="20729098" cy="29400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8077" y="7772400"/>
            <a:ext cx="17071024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9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2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29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19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570037" y="549279"/>
            <a:ext cx="7311918" cy="1170305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25813" y="549279"/>
            <a:ext cx="21537772" cy="1170305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74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06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420" y="8813803"/>
            <a:ext cx="20729098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6420" y="5813427"/>
            <a:ext cx="20729098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62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92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88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851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314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777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2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702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75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25813" y="3200403"/>
            <a:ext cx="14424846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457111" y="3200403"/>
            <a:ext cx="14424844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49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9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358" y="3070226"/>
            <a:ext cx="1077523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29" indent="0">
              <a:buNone/>
              <a:defRPr sz="4000" b="1"/>
            </a:lvl2pPr>
            <a:lvl3pPr marL="1829257" indent="0">
              <a:buNone/>
              <a:defRPr sz="3600" b="1"/>
            </a:lvl3pPr>
            <a:lvl4pPr marL="2743886" indent="0">
              <a:buNone/>
              <a:defRPr sz="3200" b="1"/>
            </a:lvl4pPr>
            <a:lvl5pPr marL="3658514" indent="0">
              <a:buNone/>
              <a:defRPr sz="3200" b="1"/>
            </a:lvl5pPr>
            <a:lvl6pPr marL="4573143" indent="0">
              <a:buNone/>
              <a:defRPr sz="3200" b="1"/>
            </a:lvl6pPr>
            <a:lvl7pPr marL="5487772" indent="0">
              <a:buNone/>
              <a:defRPr sz="3200" b="1"/>
            </a:lvl7pPr>
            <a:lvl8pPr marL="6402400" indent="0">
              <a:buNone/>
              <a:defRPr sz="3200" b="1"/>
            </a:lvl8pPr>
            <a:lvl9pPr marL="7317029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358" y="4349750"/>
            <a:ext cx="1077523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8347" y="3070226"/>
            <a:ext cx="1077947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29" indent="0">
              <a:buNone/>
              <a:defRPr sz="4000" b="1"/>
            </a:lvl2pPr>
            <a:lvl3pPr marL="1829257" indent="0">
              <a:buNone/>
              <a:defRPr sz="3600" b="1"/>
            </a:lvl3pPr>
            <a:lvl4pPr marL="2743886" indent="0">
              <a:buNone/>
              <a:defRPr sz="3200" b="1"/>
            </a:lvl4pPr>
            <a:lvl5pPr marL="3658514" indent="0">
              <a:buNone/>
              <a:defRPr sz="3200" b="1"/>
            </a:lvl5pPr>
            <a:lvl6pPr marL="4573143" indent="0">
              <a:buNone/>
              <a:defRPr sz="3200" b="1"/>
            </a:lvl6pPr>
            <a:lvl7pPr marL="5487772" indent="0">
              <a:buNone/>
              <a:defRPr sz="3200" b="1"/>
            </a:lvl7pPr>
            <a:lvl8pPr marL="6402400" indent="0">
              <a:buNone/>
              <a:defRPr sz="3200" b="1"/>
            </a:lvl8pPr>
            <a:lvl9pPr marL="7317029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8347" y="4349750"/>
            <a:ext cx="1077947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68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82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30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2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2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629" indent="0">
              <a:buNone/>
              <a:defRPr sz="2400"/>
            </a:lvl2pPr>
            <a:lvl3pPr marL="1829257" indent="0">
              <a:buNone/>
              <a:defRPr sz="2000"/>
            </a:lvl3pPr>
            <a:lvl4pPr marL="2743886" indent="0">
              <a:buNone/>
              <a:defRPr sz="1800"/>
            </a:lvl4pPr>
            <a:lvl5pPr marL="3658514" indent="0">
              <a:buNone/>
              <a:defRPr sz="1800"/>
            </a:lvl5pPr>
            <a:lvl6pPr marL="4573143" indent="0">
              <a:buNone/>
              <a:defRPr sz="1800"/>
            </a:lvl6pPr>
            <a:lvl7pPr marL="5487772" indent="0">
              <a:buNone/>
              <a:defRPr sz="1800"/>
            </a:lvl7pPr>
            <a:lvl8pPr marL="6402400" indent="0">
              <a:buNone/>
              <a:defRPr sz="1800"/>
            </a:lvl8pPr>
            <a:lvl9pPr marL="7317029" indent="0">
              <a:buNone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5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629" indent="0">
              <a:buNone/>
              <a:defRPr sz="5600"/>
            </a:lvl2pPr>
            <a:lvl3pPr marL="1829257" indent="0">
              <a:buNone/>
              <a:defRPr sz="4800"/>
            </a:lvl3pPr>
            <a:lvl4pPr marL="2743886" indent="0">
              <a:buNone/>
              <a:defRPr sz="4000"/>
            </a:lvl4pPr>
            <a:lvl5pPr marL="3658514" indent="0">
              <a:buNone/>
              <a:defRPr sz="4000"/>
            </a:lvl5pPr>
            <a:lvl6pPr marL="4573143" indent="0">
              <a:buNone/>
              <a:defRPr sz="4000"/>
            </a:lvl6pPr>
            <a:lvl7pPr marL="5487772" indent="0">
              <a:buNone/>
              <a:defRPr sz="4000"/>
            </a:lvl7pPr>
            <a:lvl8pPr marL="6402400" indent="0">
              <a:buNone/>
              <a:defRPr sz="4000"/>
            </a:lvl8pPr>
            <a:lvl9pPr marL="7317029" indent="0">
              <a:buNone/>
              <a:defRPr sz="4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629" indent="0">
              <a:buNone/>
              <a:defRPr sz="2400"/>
            </a:lvl2pPr>
            <a:lvl3pPr marL="1829257" indent="0">
              <a:buNone/>
              <a:defRPr sz="2000"/>
            </a:lvl3pPr>
            <a:lvl4pPr marL="2743886" indent="0">
              <a:buNone/>
              <a:defRPr sz="1800"/>
            </a:lvl4pPr>
            <a:lvl5pPr marL="3658514" indent="0">
              <a:buNone/>
              <a:defRPr sz="1800"/>
            </a:lvl5pPr>
            <a:lvl6pPr marL="4573143" indent="0">
              <a:buNone/>
              <a:defRPr sz="1800"/>
            </a:lvl6pPr>
            <a:lvl7pPr marL="5487772" indent="0">
              <a:buNone/>
              <a:defRPr sz="1800"/>
            </a:lvl7pPr>
            <a:lvl8pPr marL="6402400" indent="0">
              <a:buNone/>
              <a:defRPr sz="1800"/>
            </a:lvl8pPr>
            <a:lvl9pPr marL="7317029" indent="0">
              <a:buNone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9" cy="2286000"/>
          </a:xfrm>
          <a:prstGeom prst="rect">
            <a:avLst/>
          </a:prstGeom>
        </p:spPr>
        <p:txBody>
          <a:bodyPr vert="horz" lIns="182926" tIns="91463" rIns="182926" bIns="91463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359" y="3200403"/>
            <a:ext cx="21948459" cy="9051926"/>
          </a:xfrm>
          <a:prstGeom prst="rect">
            <a:avLst/>
          </a:prstGeom>
        </p:spPr>
        <p:txBody>
          <a:bodyPr vert="horz" lIns="182926" tIns="91463" rIns="182926" bIns="91463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19360" y="12712703"/>
            <a:ext cx="5690340" cy="730250"/>
          </a:xfrm>
          <a:prstGeom prst="rect">
            <a:avLst/>
          </a:prstGeom>
        </p:spPr>
        <p:txBody>
          <a:bodyPr vert="horz" lIns="182926" tIns="91463" rIns="182926" bIns="91463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78F8-BC67-8C4D-8E7C-BBFC0BCE4E35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32286" y="12712703"/>
            <a:ext cx="7722606" cy="730250"/>
          </a:xfrm>
          <a:prstGeom prst="rect">
            <a:avLst/>
          </a:prstGeom>
        </p:spPr>
        <p:txBody>
          <a:bodyPr vert="horz" lIns="182926" tIns="91463" rIns="182926" bIns="91463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477478" y="12712703"/>
            <a:ext cx="5690340" cy="730250"/>
          </a:xfrm>
          <a:prstGeom prst="rect">
            <a:avLst/>
          </a:prstGeom>
        </p:spPr>
        <p:txBody>
          <a:bodyPr vert="horz" lIns="182926" tIns="91463" rIns="182926" bIns="91463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94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629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971" indent="-685971" algn="l" defTabSz="914629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271" indent="-571643" algn="l" defTabSz="914629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572" indent="-457314" algn="l" defTabSz="91462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1200" indent="-457314" algn="l" defTabSz="914629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829" indent="-457314" algn="l" defTabSz="914629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457" indent="-457314" algn="l" defTabSz="91462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5086" indent="-457314" algn="l" defTabSz="91462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9715" indent="-457314" algn="l" defTabSz="91462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343" indent="-457314" algn="l" defTabSz="91462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629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257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886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514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3143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7772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400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7029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.teachwitherasmus.eu/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17046" y="4990155"/>
            <a:ext cx="13753082" cy="2940050"/>
          </a:xfrm>
        </p:spPr>
        <p:txBody>
          <a:bodyPr>
            <a:noAutofit/>
          </a:bodyPr>
          <a:lstStyle/>
          <a:p>
            <a:r>
              <a:rPr lang="hu-HU" sz="9600" b="1" dirty="0">
                <a:solidFill>
                  <a:schemeClr val="bg1"/>
                </a:solidFill>
              </a:rPr>
              <a:t>Innovatív mobilitási keretrendszer kialakítása és bevezetése</a:t>
            </a:r>
            <a:endParaRPr lang="es-ES" sz="96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5648" y="9144000"/>
            <a:ext cx="9290304" cy="221284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hu-HU" dirty="0">
                <a:solidFill>
                  <a:schemeClr val="bg1"/>
                </a:solidFill>
              </a:rPr>
              <a:t>Németh Katalin </a:t>
            </a:r>
            <a:r>
              <a:rPr lang="hu-HU" dirty="0" smtClean="0">
                <a:solidFill>
                  <a:schemeClr val="bg1"/>
                </a:solidFill>
              </a:rPr>
              <a:t>Anna</a:t>
            </a:r>
          </a:p>
          <a:p>
            <a:pPr algn="l"/>
            <a:r>
              <a:rPr lang="hu-HU" dirty="0" smtClean="0">
                <a:solidFill>
                  <a:schemeClr val="bg1"/>
                </a:solidFill>
              </a:rPr>
              <a:t>Erasmus+ és Nemzetközi Programok Osztálya</a:t>
            </a:r>
          </a:p>
          <a:p>
            <a:pPr algn="l"/>
            <a:r>
              <a:rPr lang="hu-HU" dirty="0" smtClean="0">
                <a:solidFill>
                  <a:schemeClr val="bg1"/>
                </a:solidFill>
              </a:rPr>
              <a:t>Oktatási Igazgatóság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4A0A8C7-9419-4B14-B671-582849CA723C}"/>
              </a:ext>
            </a:extLst>
          </p:cNvPr>
          <p:cNvSpPr txBox="1">
            <a:spLocks/>
          </p:cNvSpPr>
          <p:nvPr/>
        </p:nvSpPr>
        <p:spPr>
          <a:xfrm>
            <a:off x="15034859" y="9554547"/>
            <a:ext cx="7514245" cy="869613"/>
          </a:xfrm>
          <a:prstGeom prst="rect">
            <a:avLst/>
          </a:prstGeom>
        </p:spPr>
        <p:txBody>
          <a:bodyPr vert="horz" lIns="182926" tIns="91463" rIns="182926" bIns="91463" rtlCol="0">
            <a:normAutofit fontScale="85000" lnSpcReduction="20000"/>
          </a:bodyPr>
          <a:lstStyle>
            <a:lvl1pPr marL="0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629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9257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3886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8514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3143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7772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402400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7029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dirty="0">
                <a:solidFill>
                  <a:schemeClr val="bg1"/>
                </a:solidFill>
              </a:rPr>
              <a:t>2020. október 16.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Erasmus Days 2020 - 3 days of celebration of the Erasmus+ program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016" y="275141"/>
            <a:ext cx="4365636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7967" y="695580"/>
            <a:ext cx="18714561" cy="204762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Új lehetőségek az oktatói mobilitás szervezésében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499" y="3995737"/>
            <a:ext cx="16487775" cy="850582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579426" y="12760960"/>
            <a:ext cx="1383792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hlinkClick r:id="rId5"/>
              </a:rPr>
              <a:t>https://dev.teachwitherasmus.eu</a:t>
            </a:r>
            <a:r>
              <a:rPr lang="hu-HU" dirty="0" smtClean="0">
                <a:hlinkClick r:id="rId5"/>
              </a:rPr>
              <a:t>/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13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7967" y="695580"/>
            <a:ext cx="18714561" cy="204762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Összefoglalva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06647" y="6038850"/>
            <a:ext cx="1569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400" dirty="0" smtClean="0"/>
              <a:t>Paradigmaváltás: új típusú mobilitások megjelenése a hagyományos lehetőségek mellett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400" dirty="0" smtClean="0"/>
              <a:t>Rövid távú hallgatói mobilitások és </a:t>
            </a:r>
            <a:r>
              <a:rPr lang="hu-HU" sz="4400" dirty="0" smtClean="0"/>
              <a:t>virtuális cserék </a:t>
            </a:r>
            <a:r>
              <a:rPr lang="hu-HU" sz="4400" dirty="0" smtClean="0"/>
              <a:t>előtérbe kerülése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400" dirty="0" smtClean="0"/>
              <a:t>Mobilitási ablakok kialakításának kreatív lehetőségei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400" dirty="0" smtClean="0"/>
              <a:t>Mobilitás mint tudatos eszköz a tanulás-tanítási folyamatokban</a:t>
            </a:r>
            <a:endParaRPr lang="hu-HU" sz="4400" dirty="0"/>
          </a:p>
        </p:txBody>
      </p:sp>
      <p:sp>
        <p:nvSpPr>
          <p:cNvPr id="5" name="Téglalap 4"/>
          <p:cNvSpPr/>
          <p:nvPr/>
        </p:nvSpPr>
        <p:spPr>
          <a:xfrm>
            <a:off x="16510374" y="12484796"/>
            <a:ext cx="725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https://padlet.com/erasmusdays2020</a:t>
            </a:r>
          </a:p>
        </p:txBody>
      </p:sp>
    </p:spTree>
    <p:extLst>
      <p:ext uri="{BB962C8B-B14F-4D97-AF65-F5344CB8AC3E}">
        <p14:creationId xmlns:p14="http://schemas.microsoft.com/office/powerpoint/2010/main" val="33672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rasmus Days 2020 - 3 days of celebration of the Erasmus+ progra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5361490"/>
            <a:ext cx="4939242" cy="349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4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4707" y="137310"/>
            <a:ext cx="26171882" cy="13578690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637953" y="7470759"/>
            <a:ext cx="5340096" cy="22040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6703040" y="12903200"/>
            <a:ext cx="835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https://padlet.com/erasmusdays2020</a:t>
            </a:r>
          </a:p>
        </p:txBody>
      </p:sp>
    </p:spTree>
    <p:extLst>
      <p:ext uri="{BB962C8B-B14F-4D97-AF65-F5344CB8AC3E}">
        <p14:creationId xmlns:p14="http://schemas.microsoft.com/office/powerpoint/2010/main" val="9033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CHARM-EU mobilitási koncepció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402419" y="6154226"/>
            <a:ext cx="4657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a mobilitás kiegészítő tevékenység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038521" y="5738727"/>
            <a:ext cx="7980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hallgatói </a:t>
            </a:r>
            <a:r>
              <a:rPr lang="hu-HU" sz="5400" dirty="0"/>
              <a:t>és munkatársi </a:t>
            </a:r>
            <a:r>
              <a:rPr lang="hu-HU" sz="5400" dirty="0" smtClean="0"/>
              <a:t>mobilitás </a:t>
            </a:r>
            <a:r>
              <a:rPr lang="hu-HU" sz="5400" b="1" dirty="0"/>
              <a:t>kulcsfontosságú </a:t>
            </a:r>
            <a:r>
              <a:rPr lang="hu-HU" sz="5400" b="1" dirty="0" smtClean="0"/>
              <a:t>eszköz</a:t>
            </a:r>
            <a:r>
              <a:rPr lang="hu-HU" sz="5400" dirty="0" smtClean="0"/>
              <a:t> a </a:t>
            </a:r>
            <a:r>
              <a:rPr lang="hu-HU" sz="5400" dirty="0"/>
              <a:t>képzési programok céljainak </a:t>
            </a:r>
            <a:r>
              <a:rPr lang="hu-HU" sz="5400" dirty="0" smtClean="0"/>
              <a:t>eléréséhez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8335926" y="6936524"/>
            <a:ext cx="4593265" cy="1020726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6835494" y="12712115"/>
            <a:ext cx="725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https://padlet.com/erasmusdays2020</a:t>
            </a:r>
          </a:p>
        </p:txBody>
      </p:sp>
    </p:spTree>
    <p:extLst>
      <p:ext uri="{BB962C8B-B14F-4D97-AF65-F5344CB8AC3E}">
        <p14:creationId xmlns:p14="http://schemas.microsoft.com/office/powerpoint/2010/main" val="36537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Mobilitási Mátrix: az eszköztár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" y="4068653"/>
            <a:ext cx="24359375" cy="9222045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10664456" y="4982741"/>
            <a:ext cx="3413051" cy="22040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17260186" y="4925649"/>
            <a:ext cx="3413051" cy="22040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7044903" y="3229742"/>
            <a:ext cx="725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https://padlet.com/erasmusdays2020</a:t>
            </a:r>
          </a:p>
        </p:txBody>
      </p:sp>
    </p:spTree>
    <p:extLst>
      <p:ext uri="{BB962C8B-B14F-4D97-AF65-F5344CB8AC3E}">
        <p14:creationId xmlns:p14="http://schemas.microsoft.com/office/powerpoint/2010/main" val="7076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7414" y="790092"/>
            <a:ext cx="18712346" cy="2286000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Mobilitás által fejleszthető kompetencia-területek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F40DA55-1C96-4E00-A79C-D1C6807C2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472" y="3603901"/>
            <a:ext cx="11954458" cy="8971471"/>
          </a:xfrm>
          <a:prstGeom prst="rect">
            <a:avLst/>
          </a:prstGeom>
        </p:spPr>
      </p:pic>
      <p:sp>
        <p:nvSpPr>
          <p:cNvPr id="9" name="Beszédbuborék: lekerekített sarkú téglalap 8">
            <a:extLst>
              <a:ext uri="{FF2B5EF4-FFF2-40B4-BE49-F238E27FC236}">
                <a16:creationId xmlns:a16="http://schemas.microsoft.com/office/drawing/2014/main" id="{54D021CC-0646-4C89-8AEC-B53F462D4BBA}"/>
              </a:ext>
            </a:extLst>
          </p:cNvPr>
          <p:cNvSpPr/>
          <p:nvPr/>
        </p:nvSpPr>
        <p:spPr>
          <a:xfrm flipH="1">
            <a:off x="1046469" y="3183339"/>
            <a:ext cx="3062778" cy="2146138"/>
          </a:xfrm>
          <a:prstGeom prst="wedgeRoundRectCallout">
            <a:avLst>
              <a:gd name="adj1" fmla="val -110463"/>
              <a:gd name="adj2" fmla="val 68181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</a:rPr>
              <a:t>Intercultural competences</a:t>
            </a:r>
          </a:p>
        </p:txBody>
      </p:sp>
      <p:sp>
        <p:nvSpPr>
          <p:cNvPr id="10" name="Beszédbuborék: lekerekített sarkú téglalap 9">
            <a:extLst>
              <a:ext uri="{FF2B5EF4-FFF2-40B4-BE49-F238E27FC236}">
                <a16:creationId xmlns:a16="http://schemas.microsoft.com/office/drawing/2014/main" id="{70DE42D8-D183-4CAF-883C-21FDDFBEACB2}"/>
              </a:ext>
            </a:extLst>
          </p:cNvPr>
          <p:cNvSpPr/>
          <p:nvPr/>
        </p:nvSpPr>
        <p:spPr>
          <a:xfrm>
            <a:off x="15299090" y="3603901"/>
            <a:ext cx="2743200" cy="2146138"/>
          </a:xfrm>
          <a:prstGeom prst="wedgeRoundRectCallout">
            <a:avLst>
              <a:gd name="adj1" fmla="val -110463"/>
              <a:gd name="adj2" fmla="val 45457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</a:rPr>
              <a:t>Language competences</a:t>
            </a:r>
          </a:p>
        </p:txBody>
      </p:sp>
      <p:sp>
        <p:nvSpPr>
          <p:cNvPr id="11" name="Beszédbuborék: lekerekített sarkú téglalap 10">
            <a:extLst>
              <a:ext uri="{FF2B5EF4-FFF2-40B4-BE49-F238E27FC236}">
                <a16:creationId xmlns:a16="http://schemas.microsoft.com/office/drawing/2014/main" id="{1B23A2F8-7AB9-494A-A929-04DA326643EA}"/>
              </a:ext>
            </a:extLst>
          </p:cNvPr>
          <p:cNvSpPr/>
          <p:nvPr/>
        </p:nvSpPr>
        <p:spPr>
          <a:xfrm>
            <a:off x="17839729" y="7408454"/>
            <a:ext cx="2743200" cy="2146138"/>
          </a:xfrm>
          <a:prstGeom prst="wedgeRoundRectCallout">
            <a:avLst>
              <a:gd name="adj1" fmla="val -113426"/>
              <a:gd name="adj2" fmla="val -34075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</a:rPr>
              <a:t>Personal and social competences</a:t>
            </a:r>
          </a:p>
        </p:txBody>
      </p:sp>
      <p:sp>
        <p:nvSpPr>
          <p:cNvPr id="12" name="Beszédbuborék: lekerekített sarkú téglalap 11">
            <a:extLst>
              <a:ext uri="{FF2B5EF4-FFF2-40B4-BE49-F238E27FC236}">
                <a16:creationId xmlns:a16="http://schemas.microsoft.com/office/drawing/2014/main" id="{7E4A1945-F2AB-4A62-A968-1777408DA50F}"/>
              </a:ext>
            </a:extLst>
          </p:cNvPr>
          <p:cNvSpPr/>
          <p:nvPr/>
        </p:nvSpPr>
        <p:spPr>
          <a:xfrm>
            <a:off x="17284309" y="10429234"/>
            <a:ext cx="2743200" cy="2146138"/>
          </a:xfrm>
          <a:prstGeom prst="wedgeRoundRectCallout">
            <a:avLst>
              <a:gd name="adj1" fmla="val -123796"/>
              <a:gd name="adj2" fmla="val -62480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</a:rPr>
              <a:t>Professional competences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AA8772C6-585D-4E26-BBE0-AB641DA89B9D}"/>
              </a:ext>
            </a:extLst>
          </p:cNvPr>
          <p:cNvSpPr/>
          <p:nvPr/>
        </p:nvSpPr>
        <p:spPr>
          <a:xfrm>
            <a:off x="1046469" y="5589503"/>
            <a:ext cx="3062778" cy="14607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I</a:t>
            </a:r>
            <a:r>
              <a:rPr lang="en-GB" sz="2800" dirty="0" err="1">
                <a:solidFill>
                  <a:schemeClr val="tx1"/>
                </a:solidFill>
              </a:rPr>
              <a:t>ntercultural</a:t>
            </a:r>
            <a:r>
              <a:rPr lang="en-GB" sz="2800" dirty="0">
                <a:solidFill>
                  <a:schemeClr val="tx1"/>
                </a:solidFill>
              </a:rPr>
              <a:t> and cross-cultural skills</a:t>
            </a: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4D5B86A3-5878-4BE7-BB0A-71339E540AC8}"/>
              </a:ext>
            </a:extLst>
          </p:cNvPr>
          <p:cNvSpPr/>
          <p:nvPr/>
        </p:nvSpPr>
        <p:spPr>
          <a:xfrm>
            <a:off x="1046469" y="8963629"/>
            <a:ext cx="3062778" cy="14607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>
                <a:solidFill>
                  <a:schemeClr val="tx1"/>
                </a:solidFill>
              </a:rPr>
              <a:t>I</a:t>
            </a:r>
            <a:r>
              <a:rPr lang="en-GB" sz="2800" err="1">
                <a:solidFill>
                  <a:schemeClr val="tx1"/>
                </a:solidFill>
              </a:rPr>
              <a:t>ntercultural</a:t>
            </a:r>
            <a:r>
              <a:rPr lang="en-GB" sz="2800">
                <a:solidFill>
                  <a:schemeClr val="tx1"/>
                </a:solidFill>
              </a:rPr>
              <a:t> and cross-cultural </a:t>
            </a:r>
            <a:r>
              <a:rPr lang="hu-HU" sz="2800" err="1">
                <a:solidFill>
                  <a:schemeClr val="tx1"/>
                </a:solidFill>
              </a:rPr>
              <a:t>awareness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C2FD85A9-3628-4ED3-ABE7-BE4903AEBCC8}"/>
              </a:ext>
            </a:extLst>
          </p:cNvPr>
          <p:cNvSpPr/>
          <p:nvPr/>
        </p:nvSpPr>
        <p:spPr>
          <a:xfrm>
            <a:off x="1051020" y="10526000"/>
            <a:ext cx="3062778" cy="14607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>
                <a:solidFill>
                  <a:schemeClr val="tx1"/>
                </a:solidFill>
              </a:rPr>
              <a:t>Intercultural</a:t>
            </a:r>
            <a:r>
              <a:rPr lang="hu-HU" sz="2800" dirty="0">
                <a:solidFill>
                  <a:schemeClr val="tx1"/>
                </a:solidFill>
              </a:rPr>
              <a:t> and </a:t>
            </a:r>
            <a:r>
              <a:rPr lang="hu-HU" sz="2800" dirty="0" err="1">
                <a:solidFill>
                  <a:schemeClr val="tx1"/>
                </a:solidFill>
              </a:rPr>
              <a:t>cross-cultural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sensitivity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819F0248-4031-440F-BFE4-592577AC3A59}"/>
              </a:ext>
            </a:extLst>
          </p:cNvPr>
          <p:cNvSpPr/>
          <p:nvPr/>
        </p:nvSpPr>
        <p:spPr>
          <a:xfrm>
            <a:off x="1046469" y="12088371"/>
            <a:ext cx="3090970" cy="14607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>
                <a:solidFill>
                  <a:schemeClr val="tx1"/>
                </a:solidFill>
              </a:rPr>
              <a:t>Global </a:t>
            </a:r>
            <a:r>
              <a:rPr lang="hu-HU" sz="2800" err="1">
                <a:solidFill>
                  <a:schemeClr val="tx1"/>
                </a:solidFill>
              </a:rPr>
              <a:t>or</a:t>
            </a:r>
            <a:r>
              <a:rPr lang="hu-HU" sz="2800">
                <a:solidFill>
                  <a:schemeClr val="tx1"/>
                </a:solidFill>
              </a:rPr>
              <a:t> </a:t>
            </a:r>
            <a:r>
              <a:rPr lang="hu-HU" sz="2800" err="1">
                <a:solidFill>
                  <a:schemeClr val="tx1"/>
                </a:solidFill>
              </a:rPr>
              <a:t>world-mindedness</a:t>
            </a:r>
            <a:r>
              <a:rPr lang="hu-HU" sz="2800">
                <a:solidFill>
                  <a:schemeClr val="tx1"/>
                </a:solidFill>
              </a:rPr>
              <a:t>, </a:t>
            </a:r>
            <a:r>
              <a:rPr lang="hu-HU" sz="2800" err="1">
                <a:solidFill>
                  <a:schemeClr val="tx1"/>
                </a:solidFill>
              </a:rPr>
              <a:t>global</a:t>
            </a:r>
            <a:r>
              <a:rPr lang="hu-HU" sz="2800">
                <a:solidFill>
                  <a:schemeClr val="tx1"/>
                </a:solidFill>
              </a:rPr>
              <a:t> </a:t>
            </a:r>
            <a:r>
              <a:rPr lang="hu-HU" sz="2800" err="1">
                <a:solidFill>
                  <a:schemeClr val="tx1"/>
                </a:solidFill>
              </a:rPr>
              <a:t>competence</a:t>
            </a:r>
            <a:r>
              <a:rPr lang="hu-HU" sz="2800">
                <a:solidFill>
                  <a:schemeClr val="tx1"/>
                </a:solidFill>
              </a:rPr>
              <a:t> 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DA10201D-0047-4116-97BD-6A6A7149716C}"/>
              </a:ext>
            </a:extLst>
          </p:cNvPr>
          <p:cNvSpPr/>
          <p:nvPr/>
        </p:nvSpPr>
        <p:spPr>
          <a:xfrm>
            <a:off x="1046468" y="7128164"/>
            <a:ext cx="3090043" cy="17315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I</a:t>
            </a:r>
            <a:r>
              <a:rPr lang="en-GB" sz="2800" dirty="0" err="1">
                <a:solidFill>
                  <a:schemeClr val="tx1"/>
                </a:solidFill>
              </a:rPr>
              <a:t>ntercultural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communication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competences</a:t>
            </a:r>
            <a:r>
              <a:rPr lang="hu-HU" sz="2800" dirty="0">
                <a:solidFill>
                  <a:schemeClr val="tx1"/>
                </a:solidFill>
              </a:rPr>
              <a:t> and </a:t>
            </a:r>
            <a:r>
              <a:rPr lang="hu-HU" sz="2800" dirty="0" err="1">
                <a:solidFill>
                  <a:schemeClr val="tx1"/>
                </a:solidFill>
              </a:rPr>
              <a:t>skills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4A3AC822-ACFC-4FE6-97FF-B5D879FC7268}"/>
              </a:ext>
            </a:extLst>
          </p:cNvPr>
          <p:cNvSpPr/>
          <p:nvPr/>
        </p:nvSpPr>
        <p:spPr>
          <a:xfrm>
            <a:off x="21205235" y="2873527"/>
            <a:ext cx="2743200" cy="14607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>
                <a:solidFill>
                  <a:schemeClr val="tx1"/>
                </a:solidFill>
              </a:rPr>
              <a:t>Teamwork</a:t>
            </a:r>
            <a:r>
              <a:rPr lang="hu-HU" sz="2800" dirty="0">
                <a:solidFill>
                  <a:schemeClr val="tx1"/>
                </a:solidFill>
              </a:rPr>
              <a:t>, </a:t>
            </a:r>
            <a:r>
              <a:rPr lang="hu-HU" sz="2800" dirty="0" err="1">
                <a:solidFill>
                  <a:schemeClr val="tx1"/>
                </a:solidFill>
              </a:rPr>
              <a:t>collabotion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4F596920-49C2-4276-BFFD-FB2BEB55417E}"/>
              </a:ext>
            </a:extLst>
          </p:cNvPr>
          <p:cNvSpPr/>
          <p:nvPr/>
        </p:nvSpPr>
        <p:spPr>
          <a:xfrm>
            <a:off x="20901889" y="4441523"/>
            <a:ext cx="3349891" cy="92139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err="1">
                <a:solidFill>
                  <a:schemeClr val="tx1"/>
                </a:solidFill>
              </a:rPr>
              <a:t>Personal</a:t>
            </a:r>
            <a:r>
              <a:rPr lang="hu-HU" sz="2800">
                <a:solidFill>
                  <a:schemeClr val="tx1"/>
                </a:solidFill>
              </a:rPr>
              <a:t> </a:t>
            </a:r>
            <a:r>
              <a:rPr lang="hu-HU" sz="2800" err="1">
                <a:solidFill>
                  <a:schemeClr val="tx1"/>
                </a:solidFill>
              </a:rPr>
              <a:t>development</a:t>
            </a:r>
            <a:r>
              <a:rPr lang="hu-HU" sz="2800">
                <a:solidFill>
                  <a:schemeClr val="tx1"/>
                </a:solidFill>
              </a:rPr>
              <a:t> </a:t>
            </a:r>
            <a:r>
              <a:rPr lang="hu-HU" sz="2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hu-HU" sz="2800">
                <a:solidFill>
                  <a:schemeClr val="tx1"/>
                </a:solidFill>
              </a:rPr>
              <a:t> </a:t>
            </a:r>
            <a:r>
              <a:rPr lang="en-GB" sz="2800">
                <a:solidFill>
                  <a:schemeClr val="tx1"/>
                </a:solidFill>
              </a:rPr>
              <a:t>mindset</a:t>
            </a:r>
            <a:r>
              <a:rPr lang="hu-HU" sz="2800">
                <a:solidFill>
                  <a:schemeClr val="tx1"/>
                </a:solidFill>
              </a:rPr>
              <a:t>, </a:t>
            </a:r>
            <a:r>
              <a:rPr lang="en-GB" sz="2800">
                <a:solidFill>
                  <a:schemeClr val="tx1"/>
                </a:solidFill>
              </a:rPr>
              <a:t>awareness, maturity, lifestyle choices, personal skills, sense of adventure and self-confidence, career choices and development, as well as feelings of independence and self-efficacy</a:t>
            </a:r>
            <a:r>
              <a:rPr lang="hu-HU" sz="2800">
                <a:solidFill>
                  <a:schemeClr val="tx1"/>
                </a:solidFill>
              </a:rPr>
              <a:t>, c</a:t>
            </a:r>
            <a:r>
              <a:rPr lang="en-GB" sz="2800" err="1">
                <a:solidFill>
                  <a:schemeClr val="tx1"/>
                </a:solidFill>
              </a:rPr>
              <a:t>onfidence</a:t>
            </a:r>
            <a:r>
              <a:rPr lang="hu-HU" sz="2800">
                <a:solidFill>
                  <a:schemeClr val="tx1"/>
                </a:solidFill>
              </a:rPr>
              <a:t>, </a:t>
            </a:r>
            <a:r>
              <a:rPr lang="en-GB" sz="2800">
                <a:solidFill>
                  <a:schemeClr val="tx1"/>
                </a:solidFill>
              </a:rPr>
              <a:t>interpersonal and communication skills, open-mindedness</a:t>
            </a:r>
            <a:r>
              <a:rPr lang="hu-HU" sz="2800">
                <a:solidFill>
                  <a:schemeClr val="tx1"/>
                </a:solidFill>
              </a:rPr>
              <a:t>, </a:t>
            </a:r>
            <a:r>
              <a:rPr lang="hu-HU" sz="2800" err="1">
                <a:solidFill>
                  <a:schemeClr val="tx1"/>
                </a:solidFill>
              </a:rPr>
              <a:t>consciousness</a:t>
            </a:r>
            <a:r>
              <a:rPr lang="hu-HU" sz="2800">
                <a:solidFill>
                  <a:schemeClr val="tx1"/>
                </a:solidFill>
              </a:rPr>
              <a:t> of </a:t>
            </a:r>
            <a:r>
              <a:rPr lang="en-GB" sz="2800">
                <a:solidFill>
                  <a:schemeClr val="tx1"/>
                </a:solidFill>
              </a:rPr>
              <a:t>European identity</a:t>
            </a:r>
            <a:endParaRPr lang="en-US" sz="2800"/>
          </a:p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20" name="Nyíl: lefelé mutató 19">
            <a:extLst>
              <a:ext uri="{FF2B5EF4-FFF2-40B4-BE49-F238E27FC236}">
                <a16:creationId xmlns:a16="http://schemas.microsoft.com/office/drawing/2014/main" id="{205A5965-6F04-48C4-95C6-5E383AA3AE24}"/>
              </a:ext>
            </a:extLst>
          </p:cNvPr>
          <p:cNvSpPr/>
          <p:nvPr/>
        </p:nvSpPr>
        <p:spPr>
          <a:xfrm rot="16200000">
            <a:off x="20322532" y="7996806"/>
            <a:ext cx="877077" cy="9330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0E9E0275-3988-43B2-B560-E93E97B82300}"/>
              </a:ext>
            </a:extLst>
          </p:cNvPr>
          <p:cNvSpPr/>
          <p:nvPr/>
        </p:nvSpPr>
        <p:spPr>
          <a:xfrm>
            <a:off x="8024327" y="11510274"/>
            <a:ext cx="8918308" cy="21461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chemeClr val="tx1"/>
                </a:solidFill>
              </a:rPr>
              <a:t>Professional </a:t>
            </a:r>
            <a:r>
              <a:rPr lang="hu-HU" sz="2800" dirty="0" err="1">
                <a:solidFill>
                  <a:schemeClr val="tx1"/>
                </a:solidFill>
              </a:rPr>
              <a:t>development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academic knowledge and skills, and general competences like adaptability, initiative, assertiveness, decisiveness, persistence, written communication skills, analytical competences, problem-solving ability, planning, </a:t>
            </a:r>
            <a:r>
              <a:rPr lang="en-US" sz="2800" dirty="0" err="1">
                <a:solidFill>
                  <a:schemeClr val="tx1"/>
                </a:solidFill>
              </a:rPr>
              <a:t>co-ordinating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dirty="0" err="1">
                <a:solidFill>
                  <a:schemeClr val="tx1"/>
                </a:solidFill>
              </a:rPr>
              <a:t>organising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2" name="Nyíl: lefelé mutató 21">
            <a:extLst>
              <a:ext uri="{FF2B5EF4-FFF2-40B4-BE49-F238E27FC236}">
                <a16:creationId xmlns:a16="http://schemas.microsoft.com/office/drawing/2014/main" id="{68E2CB09-2ABC-408C-8D3B-9679FF546C33}"/>
              </a:ext>
            </a:extLst>
          </p:cNvPr>
          <p:cNvSpPr/>
          <p:nvPr/>
        </p:nvSpPr>
        <p:spPr>
          <a:xfrm rot="5400000">
            <a:off x="16632643" y="11437090"/>
            <a:ext cx="877077" cy="9330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Nyíl: lefelé mutató 22">
            <a:extLst>
              <a:ext uri="{FF2B5EF4-FFF2-40B4-BE49-F238E27FC236}">
                <a16:creationId xmlns:a16="http://schemas.microsoft.com/office/drawing/2014/main" id="{B4D9DCBA-3C82-47D9-B0F0-3C8E5539AB23}"/>
              </a:ext>
            </a:extLst>
          </p:cNvPr>
          <p:cNvSpPr/>
          <p:nvPr/>
        </p:nvSpPr>
        <p:spPr>
          <a:xfrm>
            <a:off x="2139319" y="4765824"/>
            <a:ext cx="877077" cy="9330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7967" y="695580"/>
            <a:ext cx="18714561" cy="204762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Finanszírozás?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Importance of Funding | GA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4" y="3897312"/>
            <a:ext cx="14703426" cy="96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0" y="12883004"/>
            <a:ext cx="725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https://padlet.com/erasmusdays2020</a:t>
            </a:r>
          </a:p>
        </p:txBody>
      </p:sp>
    </p:spTree>
    <p:extLst>
      <p:ext uri="{BB962C8B-B14F-4D97-AF65-F5344CB8AC3E}">
        <p14:creationId xmlns:p14="http://schemas.microsoft.com/office/powerpoint/2010/main" val="4860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7967" y="695580"/>
            <a:ext cx="18714561" cy="2047620"/>
          </a:xfrm>
        </p:spPr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Blended</a:t>
            </a:r>
            <a:r>
              <a:rPr lang="hu-HU" dirty="0" smtClean="0">
                <a:solidFill>
                  <a:schemeClr val="bg1"/>
                </a:solidFill>
              </a:rPr>
              <a:t> mobilitás az új Erasmus+ programban (2021-27)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797967" y="5519998"/>
            <a:ext cx="151869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-  </a:t>
            </a:r>
            <a:r>
              <a:rPr lang="hu-HU" sz="4800" b="1" dirty="0" smtClean="0"/>
              <a:t>Rövid fizikai mobilitás </a:t>
            </a:r>
            <a:r>
              <a:rPr lang="hu-HU" sz="4800" dirty="0" smtClean="0"/>
              <a:t>(minimum 5 nap), amelyet megelőz és/vagy követ egy virtuális szakasz</a:t>
            </a:r>
          </a:p>
          <a:p>
            <a:pPr marL="571500" indent="-571500">
              <a:buFontTx/>
              <a:buChar char="-"/>
            </a:pPr>
            <a:r>
              <a:rPr lang="hu-HU" sz="4800" dirty="0" smtClean="0"/>
              <a:t>Virtuális szakasz: </a:t>
            </a:r>
            <a:r>
              <a:rPr lang="hu-HU" sz="4800" b="1" dirty="0" smtClean="0"/>
              <a:t>kooperatív tanulási tevékenységek</a:t>
            </a:r>
          </a:p>
          <a:p>
            <a:pPr marL="571500" indent="-571500">
              <a:buFontTx/>
              <a:buChar char="-"/>
            </a:pPr>
            <a:r>
              <a:rPr lang="hu-HU" sz="4800" dirty="0" smtClean="0"/>
              <a:t>Minimum 3 partner (felsőoktatási intézmény vagy más szervezet)</a:t>
            </a:r>
          </a:p>
          <a:p>
            <a:pPr marL="571500" indent="-571500">
              <a:buFontTx/>
              <a:buChar char="-"/>
            </a:pPr>
            <a:r>
              <a:rPr lang="hu-HU" sz="4800" dirty="0" smtClean="0"/>
              <a:t>Multidiszciplináris, kihívás alapú tanulás</a:t>
            </a:r>
          </a:p>
          <a:p>
            <a:pPr marL="571500" indent="-571500">
              <a:buFontTx/>
              <a:buChar char="-"/>
            </a:pPr>
            <a:r>
              <a:rPr lang="hu-HU" sz="4800" dirty="0" smtClean="0"/>
              <a:t>Minimum 3 ECTS</a:t>
            </a:r>
          </a:p>
          <a:p>
            <a:pPr marL="571500" indent="-571500">
              <a:buFontTx/>
              <a:buChar char="-"/>
            </a:pPr>
            <a:r>
              <a:rPr lang="hu-HU" sz="4800" dirty="0" smtClean="0"/>
              <a:t>Hallgatói és munkatársi mobilitások (oktatói és </a:t>
            </a:r>
            <a:r>
              <a:rPr lang="hu-HU" sz="4800" dirty="0" err="1" smtClean="0"/>
              <a:t>admin</a:t>
            </a:r>
            <a:r>
              <a:rPr lang="hu-HU" sz="4800" dirty="0" smtClean="0"/>
              <a:t>)</a:t>
            </a:r>
            <a:endParaRPr lang="hu-HU" sz="4800" dirty="0"/>
          </a:p>
        </p:txBody>
      </p:sp>
      <p:sp>
        <p:nvSpPr>
          <p:cNvPr id="4" name="Téglalap 3"/>
          <p:cNvSpPr/>
          <p:nvPr/>
        </p:nvSpPr>
        <p:spPr>
          <a:xfrm>
            <a:off x="16855814" y="12569875"/>
            <a:ext cx="725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https://padlet.com/erasmusdays2020</a:t>
            </a:r>
          </a:p>
        </p:txBody>
      </p:sp>
    </p:spTree>
    <p:extLst>
      <p:ext uri="{BB962C8B-B14F-4D97-AF65-F5344CB8AC3E}">
        <p14:creationId xmlns:p14="http://schemas.microsoft.com/office/powerpoint/2010/main" val="27181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7967" y="695580"/>
            <a:ext cx="18714561" cy="2047620"/>
          </a:xfrm>
        </p:spPr>
        <p:txBody>
          <a:bodyPr>
            <a:norm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Blended</a:t>
            </a:r>
            <a:r>
              <a:rPr lang="hu-HU" dirty="0" smtClean="0">
                <a:solidFill>
                  <a:schemeClr val="bg1"/>
                </a:solidFill>
              </a:rPr>
              <a:t> vs. hibrid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5202522"/>
              </p:ext>
            </p:extLst>
          </p:nvPr>
        </p:nvGraphicFramePr>
        <p:xfrm>
          <a:off x="1785248" y="6278466"/>
          <a:ext cx="9145021" cy="553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llipszis 3"/>
          <p:cNvSpPr/>
          <p:nvPr/>
        </p:nvSpPr>
        <p:spPr>
          <a:xfrm>
            <a:off x="17495874" y="5924993"/>
            <a:ext cx="2323215" cy="2142461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fizikai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17522455" y="11249247"/>
            <a:ext cx="2296634" cy="20922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fizikai</a:t>
            </a:r>
            <a:endParaRPr lang="hu-HU" dirty="0"/>
          </a:p>
        </p:txBody>
      </p:sp>
      <p:sp>
        <p:nvSpPr>
          <p:cNvPr id="9" name="Felfelé-lefelé nyíl 8"/>
          <p:cNvSpPr/>
          <p:nvPr/>
        </p:nvSpPr>
        <p:spPr>
          <a:xfrm>
            <a:off x="18155092" y="8506047"/>
            <a:ext cx="1031360" cy="2530549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O</a:t>
            </a:r>
          </a:p>
          <a:p>
            <a:pPr algn="ctr"/>
            <a:r>
              <a:rPr lang="hu-HU" sz="2400" dirty="0" smtClean="0"/>
              <a:t>n</a:t>
            </a:r>
          </a:p>
          <a:p>
            <a:pPr algn="ctr"/>
            <a:r>
              <a:rPr lang="hu-HU" sz="2400" dirty="0" smtClean="0"/>
              <a:t>L</a:t>
            </a:r>
          </a:p>
          <a:p>
            <a:pPr algn="ctr"/>
            <a:r>
              <a:rPr lang="hu-HU" sz="2400" dirty="0" smtClean="0"/>
              <a:t>I</a:t>
            </a:r>
          </a:p>
          <a:p>
            <a:pPr algn="ctr"/>
            <a:r>
              <a:rPr lang="hu-HU" sz="2400" dirty="0" smtClean="0"/>
              <a:t>N</a:t>
            </a:r>
          </a:p>
          <a:p>
            <a:pPr algn="ctr"/>
            <a:r>
              <a:rPr lang="hu-HU" sz="2400" dirty="0" smtClean="0"/>
              <a:t>e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7458275" y="3364600"/>
            <a:ext cx="23984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dirty="0" smtClean="0"/>
              <a:t>Hibrid</a:t>
            </a:r>
          </a:p>
          <a:p>
            <a:pPr algn="ctr"/>
            <a:endParaRPr lang="hu-HU" dirty="0"/>
          </a:p>
          <a:p>
            <a:pPr algn="ctr"/>
            <a:r>
              <a:rPr lang="hu-HU" dirty="0" smtClean="0"/>
              <a:t>egyidejűség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534093" y="4931735"/>
            <a:ext cx="6448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dirty="0" err="1" smtClean="0"/>
              <a:t>Blended</a:t>
            </a:r>
            <a:endParaRPr lang="hu-HU" sz="4800" dirty="0" smtClean="0"/>
          </a:p>
          <a:p>
            <a:pPr algn="ctr"/>
            <a:endParaRPr lang="hu-HU" dirty="0"/>
          </a:p>
          <a:p>
            <a:pPr algn="ctr"/>
            <a:r>
              <a:rPr lang="hu-HU" dirty="0"/>
              <a:t>i</a:t>
            </a:r>
            <a:r>
              <a:rPr lang="hu-HU" dirty="0" smtClean="0"/>
              <a:t>dőben egymást követő szakaszok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18534" y="12647356"/>
            <a:ext cx="725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https://padlet.com/erasmusdays2020</a:t>
            </a:r>
          </a:p>
        </p:txBody>
      </p:sp>
    </p:spTree>
    <p:extLst>
      <p:ext uri="{BB962C8B-B14F-4D97-AF65-F5344CB8AC3E}">
        <p14:creationId xmlns:p14="http://schemas.microsoft.com/office/powerpoint/2010/main" val="16803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7967" y="546725"/>
            <a:ext cx="18714561" cy="204762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Virtuális „mobilitás”?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2624" y="4887640"/>
            <a:ext cx="9256919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i="1" dirty="0" smtClean="0">
                <a:sym typeface="Wingdings" panose="05000000000000000000" pitchFamily="2" charset="2"/>
              </a:rPr>
              <a:t>virtuális csere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>
                <a:sym typeface="Wingdings" panose="05000000000000000000" pitchFamily="2" charset="2"/>
              </a:rPr>
              <a:t>i</a:t>
            </a:r>
            <a:r>
              <a:rPr lang="hu-HU" sz="4800" dirty="0" smtClean="0">
                <a:sym typeface="Wingdings" panose="05000000000000000000" pitchFamily="2" charset="2"/>
              </a:rPr>
              <a:t>nkluzív mobilitási forma, lehetőség szerint fizikai szakasz kiegészítésére ajánlott </a:t>
            </a:r>
            <a:br>
              <a:rPr lang="hu-HU" sz="4800" dirty="0" smtClean="0">
                <a:sym typeface="Wingdings" panose="05000000000000000000" pitchFamily="2" charset="2"/>
              </a:rPr>
            </a:br>
            <a:r>
              <a:rPr lang="hu-HU" sz="4800" dirty="0" smtClean="0">
                <a:sym typeface="Wingdings" panose="05000000000000000000" pitchFamily="2" charset="2"/>
              </a:rPr>
              <a:t>(Erasmus+ </a:t>
            </a:r>
            <a:r>
              <a:rPr lang="hu-HU" sz="4800" dirty="0" err="1" smtClean="0">
                <a:sym typeface="Wingdings" panose="05000000000000000000" pitchFamily="2" charset="2"/>
              </a:rPr>
              <a:t>Virtual</a:t>
            </a:r>
            <a:r>
              <a:rPr lang="hu-HU" sz="4800" dirty="0" smtClean="0">
                <a:sym typeface="Wingdings" panose="05000000000000000000" pitchFamily="2" charset="2"/>
              </a:rPr>
              <a:t> Exchange)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ym typeface="Wingdings" panose="05000000000000000000" pitchFamily="2" charset="2"/>
              </a:rPr>
              <a:t>Tevékenységen a hangsúly: interaktív, párbeszéd alapú, interkulturális csapatban </a:t>
            </a:r>
            <a:br>
              <a:rPr lang="hu-HU" sz="4800" dirty="0" smtClean="0">
                <a:sym typeface="Wingdings" panose="05000000000000000000" pitchFamily="2" charset="2"/>
              </a:rPr>
            </a:br>
            <a:r>
              <a:rPr lang="hu-HU" sz="4800" dirty="0" smtClean="0">
                <a:sym typeface="Wingdings" panose="05000000000000000000" pitchFamily="2" charset="2"/>
              </a:rPr>
              <a:t>pl. online vitaestek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ym typeface="Wingdings" panose="05000000000000000000" pitchFamily="2" charset="2"/>
              </a:rPr>
              <a:t>COVID-19 kapcsán előtérbe kerül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u-HU" sz="4800" dirty="0" smtClean="0">
              <a:sym typeface="Wingdings" panose="05000000000000000000" pitchFamily="2" charset="2"/>
            </a:endParaRPr>
          </a:p>
          <a:p>
            <a:endParaRPr lang="hu-HU" sz="4800" dirty="0" smtClean="0">
              <a:sym typeface="Wingdings" panose="05000000000000000000" pitchFamily="2" charset="2"/>
            </a:endParaRPr>
          </a:p>
          <a:p>
            <a:pPr marL="685800" indent="-685800">
              <a:buFont typeface="Wingdings" panose="05000000000000000000" pitchFamily="2" charset="2"/>
              <a:buChar char="à"/>
            </a:pPr>
            <a:endParaRPr lang="hu-HU" sz="4800" dirty="0"/>
          </a:p>
        </p:txBody>
      </p:sp>
      <p:pic>
        <p:nvPicPr>
          <p:cNvPr id="2052" name="Picture 4" descr="Holidays: How to explore wonders of the world from home with these seven  virtual tours - irishroversarasot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704" y="5863856"/>
            <a:ext cx="13236471" cy="78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7130508" y="3905935"/>
            <a:ext cx="725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https://padlet.com/erasmusdays2020</a:t>
            </a:r>
          </a:p>
        </p:txBody>
      </p:sp>
    </p:spTree>
    <p:extLst>
      <p:ext uri="{BB962C8B-B14F-4D97-AF65-F5344CB8AC3E}">
        <p14:creationId xmlns:p14="http://schemas.microsoft.com/office/powerpoint/2010/main" val="20644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4634E810991143857EFE28D77AECDA" ma:contentTypeVersion="15" ma:contentTypeDescription="Crée un document." ma:contentTypeScope="" ma:versionID="5f89a15de40d9ed9112cb7a28596862b">
  <xsd:schema xmlns:xsd="http://www.w3.org/2001/XMLSchema" xmlns:xs="http://www.w3.org/2001/XMLSchema" xmlns:p="http://schemas.microsoft.com/office/2006/metadata/properties" xmlns:ns2="c1a0322a-a922-4b87-bb26-76b603a2de1e" xmlns:ns3="8e94638c-d3f9-4f37-a993-1bc8ea028284" targetNamespace="http://schemas.microsoft.com/office/2006/metadata/properties" ma:root="true" ma:fieldsID="54c992a937d625c2ebce3d77def95168" ns2:_="" ns3:_="">
    <xsd:import namespace="c1a0322a-a922-4b87-bb26-76b603a2de1e"/>
    <xsd:import namespace="8e94638c-d3f9-4f37-a993-1bc8ea0282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0322a-a922-4b87-bb26-76b603a2de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4638c-d3f9-4f37-a993-1bc8ea02828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def280-dade-475e-99e1-ddf198736372}" ma:internalName="TaxCatchAll" ma:showField="CatchAllData" ma:web="8e94638c-d3f9-4f37-a993-1bc8ea0282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a0322a-a922-4b87-bb26-76b603a2de1e">
      <Terms xmlns="http://schemas.microsoft.com/office/infopath/2007/PartnerControls"/>
    </lcf76f155ced4ddcb4097134ff3c332f>
    <TaxCatchAll xmlns="8e94638c-d3f9-4f37-a993-1bc8ea02828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1C4B11-BD73-4803-8118-3709D2383BB9}"/>
</file>

<file path=customXml/itemProps2.xml><?xml version="1.0" encoding="utf-8"?>
<ds:datastoreItem xmlns:ds="http://schemas.openxmlformats.org/officeDocument/2006/customXml" ds:itemID="{33F8B2E1-1E02-4CA2-BFAD-45AEA921A590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48279867-e649-4323-8019-ff03cbc5dc47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67763d9-8723-4846-b585-067d7da271ed"/>
  </ds:schemaRefs>
</ds:datastoreItem>
</file>

<file path=customXml/itemProps3.xml><?xml version="1.0" encoding="utf-8"?>
<ds:datastoreItem xmlns:ds="http://schemas.openxmlformats.org/officeDocument/2006/customXml" ds:itemID="{29373A6E-E649-482B-9E6A-2AEA744C13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649</Words>
  <Application>Microsoft Office PowerPoint</Application>
  <PresentationFormat>Egyéni</PresentationFormat>
  <Paragraphs>105</Paragraphs>
  <Slides>12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Tema de Office</vt:lpstr>
      <vt:lpstr>Innovatív mobilitási keretrendszer kialakítása és bevezetése</vt:lpstr>
      <vt:lpstr>PowerPoint-bemutató</vt:lpstr>
      <vt:lpstr>CHARM-EU mobilitási koncepció</vt:lpstr>
      <vt:lpstr>Mobilitási Mátrix: az eszköztár</vt:lpstr>
      <vt:lpstr>Mobilitás által fejleszthető kompetencia-területek</vt:lpstr>
      <vt:lpstr>Finanszírozás?</vt:lpstr>
      <vt:lpstr>Blended mobilitás az új Erasmus+ programban (2021-27)</vt:lpstr>
      <vt:lpstr>Blended vs. hibrid</vt:lpstr>
      <vt:lpstr>Virtuális „mobilitás”?</vt:lpstr>
      <vt:lpstr>Új lehetőségek az oktatói mobilitás szervezésében</vt:lpstr>
      <vt:lpstr>Összefoglalva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WP5 presentation</dc:title>
  <dc:creator>Erdei Luca Alexa</dc:creator>
  <cp:lastModifiedBy>Németh Katalin Anna</cp:lastModifiedBy>
  <cp:revision>64</cp:revision>
  <dcterms:created xsi:type="dcterms:W3CDTF">2020-10-06T07:28:38Z</dcterms:created>
  <dcterms:modified xsi:type="dcterms:W3CDTF">2020-10-16T10:45:03Z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0x0101004C4634E810991143857EFE28D77AECDA</vt:lpwstr>
  </property>
</Properties>
</file>